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3"/>
  </p:notesMasterIdLst>
  <p:sldIdLst>
    <p:sldId id="256" r:id="rId2"/>
    <p:sldId id="257" r:id="rId3"/>
    <p:sldId id="258" r:id="rId4"/>
    <p:sldId id="260" r:id="rId5"/>
    <p:sldId id="261" r:id="rId6"/>
    <p:sldId id="262" r:id="rId7"/>
    <p:sldId id="267" r:id="rId8"/>
    <p:sldId id="259" r:id="rId9"/>
    <p:sldId id="263" r:id="rId10"/>
    <p:sldId id="266" r:id="rId11"/>
    <p:sldId id="264" r:id="rId12"/>
  </p:sldIdLst>
  <p:sldSz cx="9144000" cy="6858000" type="overhead"/>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1626" y="108"/>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pivotSource>
    <c:name>[Bok1]Blad7!Pivottabell6</c:name>
    <c:fmtId val="4"/>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s>
    <c:plotArea>
      <c:layout/>
      <c:barChart>
        <c:barDir val="col"/>
        <c:grouping val="clustered"/>
        <c:varyColors val="0"/>
        <c:ser>
          <c:idx val="0"/>
          <c:order val="0"/>
          <c:tx>
            <c:strRef>
              <c:f>Blad7!$A$1</c:f>
              <c:strCache>
                <c:ptCount val="1"/>
                <c:pt idx="0">
                  <c:v>Summa av 2013</c:v>
                </c:pt>
              </c:strCache>
            </c:strRef>
          </c:tx>
          <c:spPr>
            <a:solidFill>
              <a:schemeClr val="accent1"/>
            </a:solidFill>
            <a:ln>
              <a:noFill/>
            </a:ln>
            <a:effectLst/>
          </c:spPr>
          <c:invertIfNegative val="0"/>
          <c:dLbls>
            <c:dLbl>
              <c:idx val="0"/>
              <c:layout/>
              <c:tx>
                <c:rich>
                  <a:bodyPr/>
                  <a:lstStyle/>
                  <a:p>
                    <a:fld id="{F6508CCB-DC8A-4A9F-87D8-9229DC66BC12}" type="VALUE">
                      <a:rPr lang="en-US" sz="2400"/>
                      <a:pPr/>
                      <a:t>[VÄRDE]</a:t>
                    </a:fld>
                    <a:endParaRPr lang="sv-SE"/>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195-409A-A307-DFD2F952E99D}"/>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Blad7!$A$2</c:f>
              <c:strCache>
                <c:ptCount val="1"/>
                <c:pt idx="0">
                  <c:v>Summa</c:v>
                </c:pt>
              </c:strCache>
            </c:strRef>
          </c:cat>
          <c:val>
            <c:numRef>
              <c:f>Blad7!$A$2</c:f>
              <c:numCache>
                <c:formatCode>General</c:formatCode>
                <c:ptCount val="1"/>
                <c:pt idx="0">
                  <c:v>272</c:v>
                </c:pt>
              </c:numCache>
            </c:numRef>
          </c:val>
          <c:extLst xmlns:c16r2="http://schemas.microsoft.com/office/drawing/2015/06/chart">
            <c:ext xmlns:c16="http://schemas.microsoft.com/office/drawing/2014/chart" uri="{C3380CC4-5D6E-409C-BE32-E72D297353CC}">
              <c16:uniqueId val="{00000000-0245-4149-B755-4C6994FD5568}"/>
            </c:ext>
          </c:extLst>
        </c:ser>
        <c:ser>
          <c:idx val="1"/>
          <c:order val="1"/>
          <c:tx>
            <c:strRef>
              <c:f>Blad7!$B$1</c:f>
              <c:strCache>
                <c:ptCount val="1"/>
                <c:pt idx="0">
                  <c:v>Summa av 2014</c:v>
                </c:pt>
              </c:strCache>
            </c:strRef>
          </c:tx>
          <c:spPr>
            <a:solidFill>
              <a:schemeClr val="accent2"/>
            </a:solidFill>
            <a:ln>
              <a:noFill/>
            </a:ln>
            <a:effectLst/>
          </c:spPr>
          <c:invertIfNegative val="0"/>
          <c:dLbls>
            <c:dLbl>
              <c:idx val="0"/>
              <c:layout/>
              <c:tx>
                <c:rich>
                  <a:bodyPr/>
                  <a:lstStyle/>
                  <a:p>
                    <a:fld id="{261AAE02-714F-4F16-B2D8-2D198A2F2974}" type="VALUE">
                      <a:rPr lang="en-US" sz="2400"/>
                      <a:pPr/>
                      <a:t>[VÄRDE]</a:t>
                    </a:fld>
                    <a:endParaRPr lang="sv-SE"/>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195-409A-A307-DFD2F952E99D}"/>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Blad7!$A$2</c:f>
              <c:strCache>
                <c:ptCount val="1"/>
                <c:pt idx="0">
                  <c:v>Summa</c:v>
                </c:pt>
              </c:strCache>
            </c:strRef>
          </c:cat>
          <c:val>
            <c:numRef>
              <c:f>Blad7!$B$2</c:f>
              <c:numCache>
                <c:formatCode>General</c:formatCode>
                <c:ptCount val="1"/>
                <c:pt idx="0">
                  <c:v>301</c:v>
                </c:pt>
              </c:numCache>
            </c:numRef>
          </c:val>
          <c:extLst xmlns:c16r2="http://schemas.microsoft.com/office/drawing/2015/06/chart">
            <c:ext xmlns:c16="http://schemas.microsoft.com/office/drawing/2014/chart" uri="{C3380CC4-5D6E-409C-BE32-E72D297353CC}">
              <c16:uniqueId val="{00000001-0245-4149-B755-4C6994FD5568}"/>
            </c:ext>
          </c:extLst>
        </c:ser>
        <c:ser>
          <c:idx val="2"/>
          <c:order val="2"/>
          <c:tx>
            <c:strRef>
              <c:f>Blad7!$C$1</c:f>
              <c:strCache>
                <c:ptCount val="1"/>
                <c:pt idx="0">
                  <c:v>Summa av 2015</c:v>
                </c:pt>
              </c:strCache>
            </c:strRef>
          </c:tx>
          <c:spPr>
            <a:solidFill>
              <a:schemeClr val="accent3"/>
            </a:solidFill>
            <a:ln>
              <a:noFill/>
            </a:ln>
            <a:effectLst/>
          </c:spPr>
          <c:invertIfNegative val="0"/>
          <c:dLbls>
            <c:dLbl>
              <c:idx val="0"/>
              <c:layout/>
              <c:tx>
                <c:rich>
                  <a:bodyPr/>
                  <a:lstStyle/>
                  <a:p>
                    <a:fld id="{0284D0A4-C070-4232-A2EF-10C6FD0AB31A}" type="VALUE">
                      <a:rPr lang="en-US" sz="2400"/>
                      <a:pPr/>
                      <a:t>[VÄRDE]</a:t>
                    </a:fld>
                    <a:endParaRPr lang="sv-SE"/>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195-409A-A307-DFD2F952E99D}"/>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Blad7!$A$2</c:f>
              <c:strCache>
                <c:ptCount val="1"/>
                <c:pt idx="0">
                  <c:v>Summa</c:v>
                </c:pt>
              </c:strCache>
            </c:strRef>
          </c:cat>
          <c:val>
            <c:numRef>
              <c:f>Blad7!$C$2</c:f>
              <c:numCache>
                <c:formatCode>General</c:formatCode>
                <c:ptCount val="1"/>
                <c:pt idx="0">
                  <c:v>312</c:v>
                </c:pt>
              </c:numCache>
            </c:numRef>
          </c:val>
          <c:extLst xmlns:c16r2="http://schemas.microsoft.com/office/drawing/2015/06/chart">
            <c:ext xmlns:c16="http://schemas.microsoft.com/office/drawing/2014/chart" uri="{C3380CC4-5D6E-409C-BE32-E72D297353CC}">
              <c16:uniqueId val="{00000002-0245-4149-B755-4C6994FD5568}"/>
            </c:ext>
          </c:extLst>
        </c:ser>
        <c:ser>
          <c:idx val="3"/>
          <c:order val="3"/>
          <c:tx>
            <c:strRef>
              <c:f>Blad7!$D$1</c:f>
              <c:strCache>
                <c:ptCount val="1"/>
                <c:pt idx="0">
                  <c:v>Summa av 2016</c:v>
                </c:pt>
              </c:strCache>
            </c:strRef>
          </c:tx>
          <c:spPr>
            <a:solidFill>
              <a:schemeClr val="accent4"/>
            </a:solidFill>
            <a:ln>
              <a:noFill/>
            </a:ln>
            <a:effectLst/>
          </c:spPr>
          <c:invertIfNegative val="0"/>
          <c:dLbls>
            <c:dLbl>
              <c:idx val="0"/>
              <c:layout/>
              <c:tx>
                <c:rich>
                  <a:bodyPr/>
                  <a:lstStyle/>
                  <a:p>
                    <a:fld id="{EEF82D5A-A56A-4A0F-9DA6-ECEB928D039F}" type="VALUE">
                      <a:rPr lang="en-US" sz="2400"/>
                      <a:pPr/>
                      <a:t>[VÄRDE]</a:t>
                    </a:fld>
                    <a:endParaRPr lang="sv-SE"/>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195-409A-A307-DFD2F952E99D}"/>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Blad7!$A$2</c:f>
              <c:strCache>
                <c:ptCount val="1"/>
                <c:pt idx="0">
                  <c:v>Summa</c:v>
                </c:pt>
              </c:strCache>
            </c:strRef>
          </c:cat>
          <c:val>
            <c:numRef>
              <c:f>Blad7!$D$2</c:f>
              <c:numCache>
                <c:formatCode>General</c:formatCode>
                <c:ptCount val="1"/>
                <c:pt idx="0">
                  <c:v>320</c:v>
                </c:pt>
              </c:numCache>
            </c:numRef>
          </c:val>
          <c:extLst xmlns:c16r2="http://schemas.microsoft.com/office/drawing/2015/06/chart">
            <c:ext xmlns:c16="http://schemas.microsoft.com/office/drawing/2014/chart" uri="{C3380CC4-5D6E-409C-BE32-E72D297353CC}">
              <c16:uniqueId val="{00000003-0245-4149-B755-4C6994FD5568}"/>
            </c:ext>
          </c:extLst>
        </c:ser>
        <c:ser>
          <c:idx val="4"/>
          <c:order val="4"/>
          <c:tx>
            <c:strRef>
              <c:f>Blad7!$E$1</c:f>
              <c:strCache>
                <c:ptCount val="1"/>
                <c:pt idx="0">
                  <c:v>Summa av 2017</c:v>
                </c:pt>
              </c:strCache>
            </c:strRef>
          </c:tx>
          <c:spPr>
            <a:solidFill>
              <a:schemeClr val="accent5"/>
            </a:solidFill>
            <a:ln>
              <a:noFill/>
            </a:ln>
            <a:effectLst/>
          </c:spPr>
          <c:invertIfNegative val="0"/>
          <c:dLbls>
            <c:dLbl>
              <c:idx val="0"/>
              <c:layout/>
              <c:tx>
                <c:rich>
                  <a:bodyPr/>
                  <a:lstStyle/>
                  <a:p>
                    <a:fld id="{207BE10F-40C7-44D3-8C15-A7ACD39D969B}" type="VALUE">
                      <a:rPr lang="en-US" sz="2400"/>
                      <a:pPr/>
                      <a:t>[VÄRDE]</a:t>
                    </a:fld>
                    <a:endParaRPr lang="sv-SE"/>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195-409A-A307-DFD2F952E99D}"/>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Blad7!$A$2</c:f>
              <c:strCache>
                <c:ptCount val="1"/>
                <c:pt idx="0">
                  <c:v>Summa</c:v>
                </c:pt>
              </c:strCache>
            </c:strRef>
          </c:cat>
          <c:val>
            <c:numRef>
              <c:f>Blad7!$E$2</c:f>
              <c:numCache>
                <c:formatCode>General</c:formatCode>
                <c:ptCount val="1"/>
                <c:pt idx="0">
                  <c:v>340</c:v>
                </c:pt>
              </c:numCache>
            </c:numRef>
          </c:val>
          <c:extLst xmlns:c16r2="http://schemas.microsoft.com/office/drawing/2015/06/chart">
            <c:ext xmlns:c16="http://schemas.microsoft.com/office/drawing/2014/chart" uri="{C3380CC4-5D6E-409C-BE32-E72D297353CC}">
              <c16:uniqueId val="{00000004-0245-4149-B755-4C6994FD5568}"/>
            </c:ext>
          </c:extLst>
        </c:ser>
        <c:dLbls>
          <c:dLblPos val="outEnd"/>
          <c:showLegendKey val="0"/>
          <c:showVal val="1"/>
          <c:showCatName val="0"/>
          <c:showSerName val="0"/>
          <c:showPercent val="0"/>
          <c:showBubbleSize val="0"/>
        </c:dLbls>
        <c:gapWidth val="219"/>
        <c:overlap val="-27"/>
        <c:axId val="368245048"/>
        <c:axId val="368244656"/>
      </c:barChart>
      <c:catAx>
        <c:axId val="368245048"/>
        <c:scaling>
          <c:orientation val="minMax"/>
        </c:scaling>
        <c:delete val="1"/>
        <c:axPos val="b"/>
        <c:numFmt formatCode="General" sourceLinked="1"/>
        <c:majorTickMark val="out"/>
        <c:minorTickMark val="none"/>
        <c:tickLblPos val="nextTo"/>
        <c:crossAx val="368244656"/>
        <c:crosses val="autoZero"/>
        <c:auto val="1"/>
        <c:lblAlgn val="ctr"/>
        <c:lblOffset val="100"/>
        <c:noMultiLvlLbl val="0"/>
      </c:catAx>
      <c:valAx>
        <c:axId val="368244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sv-SE"/>
          </a:p>
        </c:txPr>
        <c:crossAx val="368245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48A54-FE5F-4962-9FA3-65F1F2BA6CD4}" type="datetimeFigureOut">
              <a:rPr lang="sv-SE" smtClean="0"/>
              <a:t>2018-03-23</a:t>
            </a:fld>
            <a:endParaRPr lang="sv-SE" dirty="0"/>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61C3A-A5CC-4090-99E9-23FBBA882571}" type="slidenum">
              <a:rPr lang="sv-SE" smtClean="0"/>
              <a:t>‹#›</a:t>
            </a:fld>
            <a:endParaRPr lang="sv-SE" dirty="0"/>
          </a:p>
        </p:txBody>
      </p:sp>
    </p:spTree>
    <p:extLst>
      <p:ext uri="{BB962C8B-B14F-4D97-AF65-F5344CB8AC3E}">
        <p14:creationId xmlns:p14="http://schemas.microsoft.com/office/powerpoint/2010/main" val="311625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5061C3A-A5CC-4090-99E9-23FBBA882571}" type="slidenum">
              <a:rPr lang="sv-SE" smtClean="0"/>
              <a:t>1</a:t>
            </a:fld>
            <a:endParaRPr lang="sv-SE" dirty="0"/>
          </a:p>
        </p:txBody>
      </p:sp>
    </p:spTree>
    <p:extLst>
      <p:ext uri="{BB962C8B-B14F-4D97-AF65-F5344CB8AC3E}">
        <p14:creationId xmlns:p14="http://schemas.microsoft.com/office/powerpoint/2010/main" val="701079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accent2"/>
                </a:solidFill>
              </a:rPr>
              <a:t>”Pristagaren har starkt bidragit till Skövdes utveckling med ett brinnande engagemang för entreprenörskap som resulterat i ett flertal framgångsrika företag. Med ett lösningsorienterat fokus har han ständigt hittat lösningar på utmaningar som kommit i hans väg. Därtill har han en gedigen kompetens i att ta fram attraktiva affärsmodeller som underlättar försäljning och leverans”. </a:t>
            </a:r>
            <a:endParaRPr lang="sv-SE" sz="1200" b="1" dirty="0">
              <a:solidFill>
                <a:schemeClr val="accent2"/>
              </a:solidFill>
            </a:endParaRPr>
          </a:p>
          <a:p>
            <a:pPr marL="0" indent="0">
              <a:buNone/>
            </a:pPr>
            <a:r>
              <a:rPr lang="sv-SE" sz="1200" dirty="0">
                <a:solidFill>
                  <a:schemeClr val="accent2"/>
                </a:solidFill>
              </a:rPr>
              <a:t>”Ett genuint familjeägt landsbygdsföretag som i en mycket tuff bransch verkat i över 50 år med reparationer och försäljning av däck i alla storlekar och användningsområden. Omsättning på över 20 milj. med stabil vinst varje år. Företaget är helt fristående från ”däckkedjor”. Ägs och drivs av tre bröder som i mycket hög grad sätter kunden och god service i centrum. </a:t>
            </a:r>
            <a:r>
              <a:rPr lang="en-US" sz="1200" dirty="0">
                <a:solidFill>
                  <a:schemeClr val="accent2"/>
                </a:solidFill>
              </a:rPr>
              <a:t>En affärsmässighet och envishet av stora mått”. “Even though they are a newly formed company in The Game Incubator, this year´s Rookie benefits from extensive experience in the industry, having taken part in the development of many Skövde born games, including Goat simulator. They have chosen to use their experience to not only form a new venture, but also to help everyone else in our network, and their influence shows”. </a:t>
            </a:r>
            <a:endParaRPr lang="sv-SE" sz="1200" b="1" dirty="0">
              <a:solidFill>
                <a:schemeClr val="accent2"/>
              </a:solidFill>
            </a:endParaRPr>
          </a:p>
          <a:p>
            <a:endParaRPr lang="sv-SE" b="1" dirty="0">
              <a:solidFill>
                <a:schemeClr val="accent2"/>
              </a:solidFill>
              <a:latin typeface="Gabriola" panose="04040605051002020D02" pitchFamily="8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D5061C3A-A5CC-4090-99E9-23FBBA882571}" type="slidenum">
              <a:rPr lang="sv-SE" smtClean="0"/>
              <a:t>6</a:t>
            </a:fld>
            <a:endParaRPr lang="sv-SE" dirty="0"/>
          </a:p>
        </p:txBody>
      </p:sp>
    </p:spTree>
    <p:extLst>
      <p:ext uri="{BB962C8B-B14F-4D97-AF65-F5344CB8AC3E}">
        <p14:creationId xmlns:p14="http://schemas.microsoft.com/office/powerpoint/2010/main" val="50839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0EF25F3-7D8F-45E7-84B2-A83F8ABE7012}"/>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F178D454-9A57-445B-8A3C-298A7546C76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9C380646-2CB9-496C-A95E-DBC52B7CEF45}"/>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5" name="Platshållare för sidfot 4">
            <a:extLst>
              <a:ext uri="{FF2B5EF4-FFF2-40B4-BE49-F238E27FC236}">
                <a16:creationId xmlns:a16="http://schemas.microsoft.com/office/drawing/2014/main" xmlns="" id="{84BF1533-3526-430E-AC03-575412B7F16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xmlns="" id="{A0B3DAC0-623F-4435-B182-EBD3D15869A8}"/>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2500554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A6DA6838-AFF2-42DF-9AA1-4344DDE3121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898B1407-0D8D-446E-9ED8-D3AA938E6A49}"/>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406C407D-AC40-42A2-AF15-64B98C4215F1}"/>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5" name="Platshållare för sidfot 4">
            <a:extLst>
              <a:ext uri="{FF2B5EF4-FFF2-40B4-BE49-F238E27FC236}">
                <a16:creationId xmlns:a16="http://schemas.microsoft.com/office/drawing/2014/main" xmlns="" id="{C4870631-1D43-4E13-A558-0C48BA375CB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xmlns="" id="{9F78887F-D77F-49E4-A176-4466712644FA}"/>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3432693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D0B325FE-0ACA-49BB-98C8-08FAD9375051}"/>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006453BF-258B-480B-B4DA-F72C04A27EC8}"/>
              </a:ext>
            </a:extLst>
          </p:cNvPr>
          <p:cNvSpPr>
            <a:spLocks noGrp="1"/>
          </p:cNvSpPr>
          <p:nvPr>
            <p:ph type="body" orient="vert" idx="1"/>
          </p:nvPr>
        </p:nvSpPr>
        <p:spPr>
          <a:xfrm>
            <a:off x="628650" y="365125"/>
            <a:ext cx="58007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4FF85997-874B-494E-BF3F-2E224E3A60FF}"/>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5" name="Platshållare för sidfot 4">
            <a:extLst>
              <a:ext uri="{FF2B5EF4-FFF2-40B4-BE49-F238E27FC236}">
                <a16:creationId xmlns:a16="http://schemas.microsoft.com/office/drawing/2014/main" xmlns="" id="{D969A3C9-A5D7-4564-B505-AAAE4C899DB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xmlns="" id="{D2759C3C-561B-47B5-A9D2-E5C073C4A705}"/>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83487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755FCAD9-8490-45A8-9E54-1222FB2773F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A43DA5F3-C14A-4468-9CE3-F2172ECA66CB}"/>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45B98ECA-AAD3-4A2C-A1B2-A0541D53B8F1}"/>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5" name="Platshållare för sidfot 4">
            <a:extLst>
              <a:ext uri="{FF2B5EF4-FFF2-40B4-BE49-F238E27FC236}">
                <a16:creationId xmlns:a16="http://schemas.microsoft.com/office/drawing/2014/main" xmlns="" id="{869E3099-EE77-4E5E-9813-5A939E8B56E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xmlns="" id="{DFA6725C-2CD1-4EEB-9590-7D92C2FB13EB}"/>
              </a:ext>
            </a:extLst>
          </p:cNvPr>
          <p:cNvSpPr>
            <a:spLocks noGrp="1"/>
          </p:cNvSpPr>
          <p:nvPr>
            <p:ph type="sldNum" sz="quarter" idx="12"/>
          </p:nvPr>
        </p:nvSpPr>
        <p:spPr/>
        <p:txBody>
          <a:bodyPr/>
          <a:lstStyle/>
          <a:p>
            <a:fld id="{7E5AF6C1-4CE5-41E2-A30F-2B597336481C}" type="slidenum">
              <a:rPr lang="sv-SE" smtClean="0"/>
              <a:t>‹#›</a:t>
            </a:fld>
            <a:endParaRPr lang="sv-SE" dirty="0"/>
          </a:p>
        </p:txBody>
      </p:sp>
      <p:pic>
        <p:nvPicPr>
          <p:cNvPr id="7" name="Bildobjekt 6">
            <a:extLst>
              <a:ext uri="{FF2B5EF4-FFF2-40B4-BE49-F238E27FC236}">
                <a16:creationId xmlns:a16="http://schemas.microsoft.com/office/drawing/2014/main" xmlns="" id="{E04EDBBF-BC7C-41AB-87EE-197F52C0D4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9985" y="5943599"/>
            <a:ext cx="1527680" cy="804333"/>
          </a:xfrm>
          <a:prstGeom prst="rect">
            <a:avLst/>
          </a:prstGeom>
        </p:spPr>
      </p:pic>
    </p:spTree>
    <p:extLst>
      <p:ext uri="{BB962C8B-B14F-4D97-AF65-F5344CB8AC3E}">
        <p14:creationId xmlns:p14="http://schemas.microsoft.com/office/powerpoint/2010/main" val="183328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84A8BA13-B3AC-4F23-B787-2EF61052581C}"/>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5B77EA05-6A56-4C12-A0E9-B6FE53D4776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xmlns="" id="{4F3A8190-8D99-4D9F-95BD-8BB2C2928992}"/>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5" name="Platshållare för sidfot 4">
            <a:extLst>
              <a:ext uri="{FF2B5EF4-FFF2-40B4-BE49-F238E27FC236}">
                <a16:creationId xmlns:a16="http://schemas.microsoft.com/office/drawing/2014/main" xmlns="" id="{2596F47F-3810-439D-A6C0-7A0FCD8815A2}"/>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xmlns="" id="{10E286DE-6625-4ABC-85CD-6F2E2DFE1944}"/>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193992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A6E158D-2FD9-4256-A932-D05F5645920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CEF529F6-AA8A-4705-97DC-807B6CFC2219}"/>
              </a:ext>
            </a:extLst>
          </p:cNvPr>
          <p:cNvSpPr>
            <a:spLocks noGrp="1"/>
          </p:cNvSpPr>
          <p:nvPr>
            <p:ph sz="half" idx="1"/>
          </p:nvPr>
        </p:nvSpPr>
        <p:spPr>
          <a:xfrm>
            <a:off x="6286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9BA954C6-3CE5-4B48-B49F-8D203AFD7B82}"/>
              </a:ext>
            </a:extLst>
          </p:cNvPr>
          <p:cNvSpPr>
            <a:spLocks noGrp="1"/>
          </p:cNvSpPr>
          <p:nvPr>
            <p:ph sz="half" idx="2"/>
          </p:nvPr>
        </p:nvSpPr>
        <p:spPr>
          <a:xfrm>
            <a:off x="4629150" y="1825625"/>
            <a:ext cx="38862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7886DFAB-9606-4DD1-9B11-88DDB1C06BCD}"/>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6" name="Platshållare för sidfot 5">
            <a:extLst>
              <a:ext uri="{FF2B5EF4-FFF2-40B4-BE49-F238E27FC236}">
                <a16:creationId xmlns:a16="http://schemas.microsoft.com/office/drawing/2014/main" xmlns="" id="{78D987D3-0617-4E57-8790-95DFD919A71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xmlns="" id="{EDA93FDB-9399-4B4C-8309-9EA88F6C6EC6}"/>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349216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B1E54AF-3FEC-436E-8A1A-F061B4CA3622}"/>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6F4C88A3-EC4C-4B93-ACA2-5B0DC62BB31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xmlns="" id="{FCDBB448-7DE8-4283-95F3-354491F8677A}"/>
              </a:ext>
            </a:extLst>
          </p:cNvPr>
          <p:cNvSpPr>
            <a:spLocks noGrp="1"/>
          </p:cNvSpPr>
          <p:nvPr>
            <p:ph sz="half" idx="2"/>
          </p:nvPr>
        </p:nvSpPr>
        <p:spPr>
          <a:xfrm>
            <a:off x="629842" y="2505075"/>
            <a:ext cx="3868340"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59EC51D7-EFF0-4722-B14C-E67FF376E76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xmlns="" id="{1BCC4AD4-EC2F-4BF1-AF9B-39630175B687}"/>
              </a:ext>
            </a:extLst>
          </p:cNvPr>
          <p:cNvSpPr>
            <a:spLocks noGrp="1"/>
          </p:cNvSpPr>
          <p:nvPr>
            <p:ph sz="quarter" idx="4"/>
          </p:nvPr>
        </p:nvSpPr>
        <p:spPr>
          <a:xfrm>
            <a:off x="4629150" y="2505075"/>
            <a:ext cx="3887391"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DF4CE6CF-FDB0-4B37-B748-A652A1BE7EA5}"/>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8" name="Platshållare för sidfot 7">
            <a:extLst>
              <a:ext uri="{FF2B5EF4-FFF2-40B4-BE49-F238E27FC236}">
                <a16:creationId xmlns:a16="http://schemas.microsoft.com/office/drawing/2014/main" xmlns="" id="{07C6C34E-A48C-4343-8E18-62F9CB9EE1F9}"/>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xmlns="" id="{317B898B-55FF-4C64-9B42-3A6CB93A9EB7}"/>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896258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EEE10E9E-6164-4502-A746-CEC2541E760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CF6F0B54-3966-4D3F-A01B-6E5FACF854E9}"/>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4" name="Platshållare för sidfot 3">
            <a:extLst>
              <a:ext uri="{FF2B5EF4-FFF2-40B4-BE49-F238E27FC236}">
                <a16:creationId xmlns:a16="http://schemas.microsoft.com/office/drawing/2014/main" xmlns="" id="{C76D2B79-8E10-4670-854E-1E33FEB468DD}"/>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xmlns="" id="{9B0D81D3-9A6D-49FE-A2BD-B637563D503F}"/>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224170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B638C44A-1FD2-451E-A7A0-33835BF635EF}"/>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3" name="Platshållare för sidfot 2">
            <a:extLst>
              <a:ext uri="{FF2B5EF4-FFF2-40B4-BE49-F238E27FC236}">
                <a16:creationId xmlns:a16="http://schemas.microsoft.com/office/drawing/2014/main" xmlns="" id="{F63AB12F-61DC-43F4-8F99-705898197C58}"/>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xmlns="" id="{EFD9C739-E265-4505-83D3-CEC07C8A6ECC}"/>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146826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94D2973-EE2A-4581-988B-081FD7681B91}"/>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F3088BA2-56D9-4E89-AD79-09C08E22166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B2FA1A08-9018-46C0-80F1-40320FC54B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FCCC0DF2-F4F8-4706-89FD-119C89F300E5}"/>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6" name="Platshållare för sidfot 5">
            <a:extLst>
              <a:ext uri="{FF2B5EF4-FFF2-40B4-BE49-F238E27FC236}">
                <a16:creationId xmlns:a16="http://schemas.microsoft.com/office/drawing/2014/main" xmlns="" id="{A88FA53C-52F2-4C69-BC7C-96073A71C70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xmlns="" id="{E8E09FAA-4F63-44FA-8BD1-1DC587CFB6A2}"/>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365473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9E5A2D1-4002-4AD7-A37C-CB84AA26F5AF}"/>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DE962590-47D6-4D23-8800-D8571A74E9D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dirty="0"/>
          </a:p>
        </p:txBody>
      </p:sp>
      <p:sp>
        <p:nvSpPr>
          <p:cNvPr id="4" name="Platshållare för text 3">
            <a:extLst>
              <a:ext uri="{FF2B5EF4-FFF2-40B4-BE49-F238E27FC236}">
                <a16:creationId xmlns:a16="http://schemas.microsoft.com/office/drawing/2014/main" xmlns="" id="{9B9EE76E-828B-429C-A036-DC917297ED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EB3C7D0F-CEBE-4F84-9609-AA4AB363C1AD}"/>
              </a:ext>
            </a:extLst>
          </p:cNvPr>
          <p:cNvSpPr>
            <a:spLocks noGrp="1"/>
          </p:cNvSpPr>
          <p:nvPr>
            <p:ph type="dt" sz="half" idx="10"/>
          </p:nvPr>
        </p:nvSpPr>
        <p:spPr/>
        <p:txBody>
          <a:bodyPr/>
          <a:lstStyle/>
          <a:p>
            <a:fld id="{19DEA7BB-E851-4C5E-8E7C-B105F1D9FA90}" type="datetimeFigureOut">
              <a:rPr lang="sv-SE" smtClean="0"/>
              <a:t>2018-03-23</a:t>
            </a:fld>
            <a:endParaRPr lang="sv-SE" dirty="0"/>
          </a:p>
        </p:txBody>
      </p:sp>
      <p:sp>
        <p:nvSpPr>
          <p:cNvPr id="6" name="Platshållare för sidfot 5">
            <a:extLst>
              <a:ext uri="{FF2B5EF4-FFF2-40B4-BE49-F238E27FC236}">
                <a16:creationId xmlns:a16="http://schemas.microsoft.com/office/drawing/2014/main" xmlns="" id="{FFEA185D-3864-4C38-9172-F23D101EF352}"/>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xmlns="" id="{6EDB248E-00C8-4A7C-B880-76EECAD91FBF}"/>
              </a:ext>
            </a:extLst>
          </p:cNvPr>
          <p:cNvSpPr>
            <a:spLocks noGrp="1"/>
          </p:cNvSpPr>
          <p:nvPr>
            <p:ph type="sldNum" sz="quarter" idx="12"/>
          </p:nvPr>
        </p:nvSpPr>
        <p:spPr/>
        <p:txBody>
          <a:bodyPr/>
          <a:lstStyle/>
          <a:p>
            <a:fld id="{7E5AF6C1-4CE5-41E2-A30F-2B597336481C}" type="slidenum">
              <a:rPr lang="sv-SE" smtClean="0"/>
              <a:t>‹#›</a:t>
            </a:fld>
            <a:endParaRPr lang="sv-SE" dirty="0"/>
          </a:p>
        </p:txBody>
      </p:sp>
    </p:spTree>
    <p:extLst>
      <p:ext uri="{BB962C8B-B14F-4D97-AF65-F5344CB8AC3E}">
        <p14:creationId xmlns:p14="http://schemas.microsoft.com/office/powerpoint/2010/main" val="112919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C52B5D0F-E905-42BF-99C3-1E62AF3CA48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9D2569DC-2B4F-4A5E-894D-E3876DE92D0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090D7040-14AC-47B5-AB0D-C54817D7A91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DEA7BB-E851-4C5E-8E7C-B105F1D9FA90}" type="datetimeFigureOut">
              <a:rPr lang="sv-SE" smtClean="0"/>
              <a:t>2018-03-23</a:t>
            </a:fld>
            <a:endParaRPr lang="sv-SE" dirty="0"/>
          </a:p>
        </p:txBody>
      </p:sp>
      <p:sp>
        <p:nvSpPr>
          <p:cNvPr id="5" name="Platshållare för sidfot 4">
            <a:extLst>
              <a:ext uri="{FF2B5EF4-FFF2-40B4-BE49-F238E27FC236}">
                <a16:creationId xmlns:a16="http://schemas.microsoft.com/office/drawing/2014/main" xmlns="" id="{D9135D4C-5655-42FC-8D8C-6F2D5BD707B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xmlns="" id="{388AFBF5-5361-4FE5-90DB-7D581CE3DD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5AF6C1-4CE5-41E2-A30F-2B597336481C}" type="slidenum">
              <a:rPr lang="sv-SE" smtClean="0"/>
              <a:t>‹#›</a:t>
            </a:fld>
            <a:endParaRPr lang="sv-SE" dirty="0"/>
          </a:p>
        </p:txBody>
      </p:sp>
    </p:spTree>
    <p:extLst>
      <p:ext uri="{BB962C8B-B14F-4D97-AF65-F5344CB8AC3E}">
        <p14:creationId xmlns:p14="http://schemas.microsoft.com/office/powerpoint/2010/main" val="267280053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hdphoto" Target="../media/hdphoto1.wdp"/><Relationship Id="rId18" Type="http://schemas.openxmlformats.org/officeDocument/2006/relationships/image" Target="../media/image19.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8.jpeg"/><Relationship Id="rId2" Type="http://schemas.openxmlformats.org/officeDocument/2006/relationships/image" Target="../media/image4.jpeg"/><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6.jpeg"/><Relationship Id="rId10" Type="http://schemas.openxmlformats.org/officeDocument/2006/relationships/image" Target="../media/image12.jpeg"/><Relationship Id="rId19" Type="http://schemas.openxmlformats.org/officeDocument/2006/relationships/image" Target="../media/image20.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26" Type="http://schemas.openxmlformats.org/officeDocument/2006/relationships/image" Target="../media/image46.jpeg"/><Relationship Id="rId3" Type="http://schemas.openxmlformats.org/officeDocument/2006/relationships/image" Target="../media/image23.jpeg"/><Relationship Id="rId21" Type="http://schemas.openxmlformats.org/officeDocument/2006/relationships/image" Target="../media/image41.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jpeg"/><Relationship Id="rId25" Type="http://schemas.openxmlformats.org/officeDocument/2006/relationships/image" Target="../media/image45.jpg"/><Relationship Id="rId2" Type="http://schemas.openxmlformats.org/officeDocument/2006/relationships/image" Target="../media/image22.jpeg"/><Relationship Id="rId16" Type="http://schemas.openxmlformats.org/officeDocument/2006/relationships/image" Target="../media/image36.jpeg"/><Relationship Id="rId20"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44.jpeg"/><Relationship Id="rId5" Type="http://schemas.openxmlformats.org/officeDocument/2006/relationships/image" Target="../media/image25.jpeg"/><Relationship Id="rId15" Type="http://schemas.openxmlformats.org/officeDocument/2006/relationships/image" Target="../media/image35.jpeg"/><Relationship Id="rId23" Type="http://schemas.openxmlformats.org/officeDocument/2006/relationships/image" Target="../media/image43.jpeg"/><Relationship Id="rId10" Type="http://schemas.openxmlformats.org/officeDocument/2006/relationships/image" Target="../media/image30.jpeg"/><Relationship Id="rId19" Type="http://schemas.openxmlformats.org/officeDocument/2006/relationships/image" Target="../media/image39.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 Id="rId22" Type="http://schemas.openxmlformats.org/officeDocument/2006/relationships/image" Target="../media/image42.jpeg"/><Relationship Id="rId27"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ruta 4"/>
          <p:cNvSpPr txBox="1"/>
          <p:nvPr/>
        </p:nvSpPr>
        <p:spPr>
          <a:xfrm>
            <a:off x="1631852" y="907747"/>
            <a:ext cx="5880295" cy="1200329"/>
          </a:xfrm>
          <a:prstGeom prst="rect">
            <a:avLst/>
          </a:prstGeom>
          <a:noFill/>
        </p:spPr>
        <p:txBody>
          <a:bodyPr wrap="square" rtlCol="0">
            <a:spAutoFit/>
          </a:bodyPr>
          <a:lstStyle/>
          <a:p>
            <a:pPr algn="ctr"/>
            <a:r>
              <a:rPr lang="sv-SE" sz="7200" dirty="0">
                <a:latin typeface="Calibri" panose="020F0502020204030204" pitchFamily="34" charset="0"/>
                <a:cs typeface="Calibri" panose="020F0502020204030204" pitchFamily="34" charset="0"/>
              </a:rPr>
              <a:t>Årsmöte 2018</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4267" y="2545552"/>
            <a:ext cx="4495466" cy="2366889"/>
          </a:xfrm>
          <a:prstGeom prst="rect">
            <a:avLst/>
          </a:prstGeom>
        </p:spPr>
      </p:pic>
    </p:spTree>
    <p:extLst>
      <p:ext uri="{BB962C8B-B14F-4D97-AF65-F5344CB8AC3E}">
        <p14:creationId xmlns:p14="http://schemas.microsoft.com/office/powerpoint/2010/main" val="3128308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Platshållare för innehåll 3"/>
          <p:cNvGraphicFramePr>
            <a:graphicFrameLocks noGrp="1"/>
          </p:cNvGraphicFramePr>
          <p:nvPr>
            <p:ph idx="1"/>
            <p:extLst>
              <p:ext uri="{D42A27DB-BD31-4B8C-83A1-F6EECF244321}">
                <p14:modId xmlns:p14="http://schemas.microsoft.com/office/powerpoint/2010/main" val="2849981388"/>
              </p:ext>
            </p:extLst>
          </p:nvPr>
        </p:nvGraphicFramePr>
        <p:xfrm>
          <a:off x="2" y="0"/>
          <a:ext cx="9284676" cy="6917305"/>
        </p:xfrm>
        <a:graphic>
          <a:graphicData uri="http://schemas.openxmlformats.org/drawingml/2006/table">
            <a:tbl>
              <a:tblPr firstRow="1" bandRow="1">
                <a:tableStyleId>{5C22544A-7EE6-4342-B048-85BDC9FD1C3A}</a:tableStyleId>
              </a:tblPr>
              <a:tblGrid>
                <a:gridCol w="2939514">
                  <a:extLst>
                    <a:ext uri="{9D8B030D-6E8A-4147-A177-3AD203B41FA5}">
                      <a16:colId xmlns:a16="http://schemas.microsoft.com/office/drawing/2014/main" xmlns="" val="20000"/>
                    </a:ext>
                  </a:extLst>
                </a:gridCol>
                <a:gridCol w="1086722">
                  <a:extLst>
                    <a:ext uri="{9D8B030D-6E8A-4147-A177-3AD203B41FA5}">
                      <a16:colId xmlns:a16="http://schemas.microsoft.com/office/drawing/2014/main" xmlns="" val="20001"/>
                    </a:ext>
                  </a:extLst>
                </a:gridCol>
                <a:gridCol w="1163752">
                  <a:extLst>
                    <a:ext uri="{9D8B030D-6E8A-4147-A177-3AD203B41FA5}">
                      <a16:colId xmlns:a16="http://schemas.microsoft.com/office/drawing/2014/main" xmlns="" val="20002"/>
                    </a:ext>
                  </a:extLst>
                </a:gridCol>
                <a:gridCol w="4094688">
                  <a:extLst>
                    <a:ext uri="{9D8B030D-6E8A-4147-A177-3AD203B41FA5}">
                      <a16:colId xmlns:a16="http://schemas.microsoft.com/office/drawing/2014/main" xmlns="" val="20003"/>
                    </a:ext>
                  </a:extLst>
                </a:gridCol>
              </a:tblGrid>
              <a:tr h="765006">
                <a:tc>
                  <a:txBody>
                    <a:bodyPr/>
                    <a:lstStyle/>
                    <a:p>
                      <a:endParaRPr lang="sv-SE" dirty="0"/>
                    </a:p>
                  </a:txBody>
                  <a:tcPr marL="68580" marR="68580"/>
                </a:tc>
                <a:tc>
                  <a:txBody>
                    <a:bodyPr/>
                    <a:lstStyle/>
                    <a:p>
                      <a:pPr algn="ctr"/>
                      <a:r>
                        <a:rPr lang="sv-SE" sz="2400" dirty="0"/>
                        <a:t>Budget 2017</a:t>
                      </a:r>
                    </a:p>
                  </a:txBody>
                  <a:tcPr marL="68580" marR="68580"/>
                </a:tc>
                <a:tc>
                  <a:txBody>
                    <a:bodyPr/>
                    <a:lstStyle/>
                    <a:p>
                      <a:pPr algn="ctr"/>
                      <a:r>
                        <a:rPr lang="sv-SE" sz="2400" dirty="0"/>
                        <a:t>Verkligt</a:t>
                      </a:r>
                      <a:r>
                        <a:rPr lang="sv-SE" sz="2400" baseline="0" dirty="0"/>
                        <a:t> utfall</a:t>
                      </a:r>
                      <a:endParaRPr lang="sv-SE" sz="2400" dirty="0"/>
                    </a:p>
                  </a:txBody>
                  <a:tcPr marL="68580" marR="68580"/>
                </a:tc>
                <a:tc>
                  <a:txBody>
                    <a:bodyPr/>
                    <a:lstStyle/>
                    <a:p>
                      <a:endParaRPr lang="sv-SE" dirty="0"/>
                    </a:p>
                  </a:txBody>
                  <a:tcPr marL="68580" marR="68580"/>
                </a:tc>
                <a:extLst>
                  <a:ext uri="{0D108BD9-81ED-4DB2-BD59-A6C34878D82A}">
                    <a16:rowId xmlns:a16="http://schemas.microsoft.com/office/drawing/2014/main" xmlns="" val="10000"/>
                  </a:ext>
                </a:extLst>
              </a:tr>
              <a:tr h="935008">
                <a:tc>
                  <a:txBody>
                    <a:bodyPr/>
                    <a:lstStyle/>
                    <a:p>
                      <a:r>
                        <a:rPr lang="sv-SE" sz="2000" dirty="0"/>
                        <a:t>Medlems och Serviceavgifter</a:t>
                      </a:r>
                    </a:p>
                  </a:txBody>
                  <a:tcPr marL="68580" marR="68580"/>
                </a:tc>
                <a:tc>
                  <a:txBody>
                    <a:bodyPr/>
                    <a:lstStyle/>
                    <a:p>
                      <a:pPr algn="ctr"/>
                      <a:r>
                        <a:rPr lang="sv-SE" sz="2000" dirty="0"/>
                        <a:t>510</a:t>
                      </a:r>
                      <a:r>
                        <a:rPr lang="sv-SE" sz="2000" baseline="0" dirty="0"/>
                        <a:t> kkr</a:t>
                      </a:r>
                      <a:endParaRPr lang="sv-SE" sz="2000" dirty="0"/>
                    </a:p>
                  </a:txBody>
                  <a:tcPr marL="68580" marR="68580"/>
                </a:tc>
                <a:tc>
                  <a:txBody>
                    <a:bodyPr/>
                    <a:lstStyle/>
                    <a:p>
                      <a:pPr algn="ctr"/>
                      <a:r>
                        <a:rPr lang="sv-SE" sz="2000" dirty="0"/>
                        <a:t>698,8 kkr</a:t>
                      </a:r>
                    </a:p>
                  </a:txBody>
                  <a:tcPr marL="68580" marR="68580"/>
                </a:tc>
                <a:tc>
                  <a:txBody>
                    <a:bodyPr/>
                    <a:lstStyle/>
                    <a:p>
                      <a:r>
                        <a:rPr lang="sv-SE" sz="2000" dirty="0"/>
                        <a:t>Hög</a:t>
                      </a:r>
                      <a:r>
                        <a:rPr lang="sv-SE" sz="2000" baseline="0" dirty="0"/>
                        <a:t> omsättning av medlemmar 2017. Nya medlemmar kom till sent och generade inte intäkter.</a:t>
                      </a:r>
                      <a:endParaRPr lang="sv-SE" sz="2000" dirty="0"/>
                    </a:p>
                  </a:txBody>
                  <a:tcPr marL="68580" marR="68580"/>
                </a:tc>
                <a:extLst>
                  <a:ext uri="{0D108BD9-81ED-4DB2-BD59-A6C34878D82A}">
                    <a16:rowId xmlns:a16="http://schemas.microsoft.com/office/drawing/2014/main" xmlns="" val="10001"/>
                  </a:ext>
                </a:extLst>
              </a:tr>
              <a:tr h="539695">
                <a:tc>
                  <a:txBody>
                    <a:bodyPr/>
                    <a:lstStyle/>
                    <a:p>
                      <a:r>
                        <a:rPr lang="sv-SE" sz="2000" dirty="0"/>
                        <a:t>Verksamhetsbidrag</a:t>
                      </a:r>
                    </a:p>
                  </a:txBody>
                  <a:tcPr marL="68580" marR="68580"/>
                </a:tc>
                <a:tc>
                  <a:txBody>
                    <a:bodyPr/>
                    <a:lstStyle/>
                    <a:p>
                      <a:pPr algn="ctr"/>
                      <a:r>
                        <a:rPr lang="sv-SE" sz="2000" dirty="0"/>
                        <a:t>200 kkr</a:t>
                      </a:r>
                    </a:p>
                  </a:txBody>
                  <a:tcPr marL="68580" marR="68580"/>
                </a:tc>
                <a:tc>
                  <a:txBody>
                    <a:bodyPr/>
                    <a:lstStyle/>
                    <a:p>
                      <a:pPr algn="ctr"/>
                      <a:r>
                        <a:rPr lang="sv-SE" sz="2000" dirty="0"/>
                        <a:t>203,5 kkr </a:t>
                      </a:r>
                    </a:p>
                  </a:txBody>
                  <a:tcPr marL="68580" marR="68580"/>
                </a:tc>
                <a:tc>
                  <a:txBody>
                    <a:bodyPr/>
                    <a:lstStyle/>
                    <a:p>
                      <a:r>
                        <a:rPr lang="sv-SE" sz="2000" dirty="0"/>
                        <a:t>+ 3,5 kkr från</a:t>
                      </a:r>
                      <a:r>
                        <a:rPr lang="sv-SE" sz="2000" baseline="0" dirty="0"/>
                        <a:t> Svenskt Näringsliv</a:t>
                      </a:r>
                      <a:endParaRPr lang="sv-SE" sz="2000" dirty="0"/>
                    </a:p>
                  </a:txBody>
                  <a:tcPr marL="68580" marR="68580"/>
                </a:tc>
                <a:extLst>
                  <a:ext uri="{0D108BD9-81ED-4DB2-BD59-A6C34878D82A}">
                    <a16:rowId xmlns:a16="http://schemas.microsoft.com/office/drawing/2014/main" xmlns="" val="10002"/>
                  </a:ext>
                </a:extLst>
              </a:tr>
              <a:tr h="539695">
                <a:tc>
                  <a:txBody>
                    <a:bodyPr/>
                    <a:lstStyle/>
                    <a:p>
                      <a:r>
                        <a:rPr lang="sv-SE" sz="2000" b="1" dirty="0">
                          <a:solidFill>
                            <a:schemeClr val="tx1"/>
                          </a:solidFill>
                        </a:rPr>
                        <a:t>Summa intäkter</a:t>
                      </a:r>
                    </a:p>
                  </a:txBody>
                  <a:tcPr marL="68580" marR="68580"/>
                </a:tc>
                <a:tc>
                  <a:txBody>
                    <a:bodyPr/>
                    <a:lstStyle/>
                    <a:p>
                      <a:pPr algn="ctr"/>
                      <a:r>
                        <a:rPr lang="sv-SE" sz="2000" baseline="0" dirty="0">
                          <a:solidFill>
                            <a:schemeClr val="tx1"/>
                          </a:solidFill>
                        </a:rPr>
                        <a:t>710 kkr</a:t>
                      </a:r>
                      <a:endParaRPr lang="sv-SE" sz="2000" dirty="0">
                        <a:solidFill>
                          <a:schemeClr val="tx1"/>
                        </a:solidFill>
                      </a:endParaRPr>
                    </a:p>
                  </a:txBody>
                  <a:tcPr marL="68580" marR="68580"/>
                </a:tc>
                <a:tc>
                  <a:txBody>
                    <a:bodyPr/>
                    <a:lstStyle/>
                    <a:p>
                      <a:pPr algn="ctr"/>
                      <a:r>
                        <a:rPr lang="sv-SE" sz="2000" dirty="0">
                          <a:solidFill>
                            <a:schemeClr val="tx1"/>
                          </a:solidFill>
                        </a:rPr>
                        <a:t>702,3 kkr</a:t>
                      </a:r>
                    </a:p>
                  </a:txBody>
                  <a:tcPr marL="68580" marR="68580"/>
                </a:tc>
                <a:tc>
                  <a:txBody>
                    <a:bodyPr/>
                    <a:lstStyle/>
                    <a:p>
                      <a:r>
                        <a:rPr lang="sv-SE" sz="2000" dirty="0">
                          <a:solidFill>
                            <a:schemeClr val="tx1"/>
                          </a:solidFill>
                        </a:rPr>
                        <a:t>-</a:t>
                      </a:r>
                      <a:r>
                        <a:rPr lang="sv-SE" sz="2000" baseline="0" dirty="0">
                          <a:solidFill>
                            <a:schemeClr val="tx1"/>
                          </a:solidFill>
                        </a:rPr>
                        <a:t> 8 kkr</a:t>
                      </a:r>
                      <a:endParaRPr lang="sv-SE" sz="2000" dirty="0">
                        <a:solidFill>
                          <a:schemeClr val="tx1"/>
                        </a:solidFill>
                      </a:endParaRPr>
                    </a:p>
                  </a:txBody>
                  <a:tcPr marL="68580" marR="68580"/>
                </a:tc>
                <a:extLst>
                  <a:ext uri="{0D108BD9-81ED-4DB2-BD59-A6C34878D82A}">
                    <a16:rowId xmlns:a16="http://schemas.microsoft.com/office/drawing/2014/main" xmlns="" val="10003"/>
                  </a:ext>
                </a:extLst>
              </a:tr>
              <a:tr h="539695">
                <a:tc>
                  <a:txBody>
                    <a:bodyPr/>
                    <a:lstStyle/>
                    <a:p>
                      <a:endParaRPr lang="sv-SE" sz="2000" dirty="0">
                        <a:solidFill>
                          <a:schemeClr val="accent2"/>
                        </a:solidFill>
                      </a:endParaRPr>
                    </a:p>
                  </a:txBody>
                  <a:tcPr marL="68580" marR="68580"/>
                </a:tc>
                <a:tc>
                  <a:txBody>
                    <a:bodyPr/>
                    <a:lstStyle/>
                    <a:p>
                      <a:pPr algn="ctr"/>
                      <a:endParaRPr lang="sv-SE" sz="2000" dirty="0">
                        <a:solidFill>
                          <a:schemeClr val="accent2"/>
                        </a:solidFill>
                      </a:endParaRPr>
                    </a:p>
                  </a:txBody>
                  <a:tcPr marL="68580" marR="68580"/>
                </a:tc>
                <a:tc>
                  <a:txBody>
                    <a:bodyPr/>
                    <a:lstStyle/>
                    <a:p>
                      <a:pPr algn="ctr"/>
                      <a:endParaRPr lang="sv-SE" sz="2000" dirty="0">
                        <a:solidFill>
                          <a:schemeClr val="accent2"/>
                        </a:solidFill>
                      </a:endParaRPr>
                    </a:p>
                  </a:txBody>
                  <a:tcPr marL="68580" marR="68580"/>
                </a:tc>
                <a:tc>
                  <a:txBody>
                    <a:bodyPr/>
                    <a:lstStyle/>
                    <a:p>
                      <a:endParaRPr lang="sv-SE" sz="2000" dirty="0">
                        <a:solidFill>
                          <a:schemeClr val="accent2"/>
                        </a:solidFill>
                      </a:endParaRPr>
                    </a:p>
                  </a:txBody>
                  <a:tcPr marL="68580" marR="68580"/>
                </a:tc>
                <a:extLst>
                  <a:ext uri="{0D108BD9-81ED-4DB2-BD59-A6C34878D82A}">
                    <a16:rowId xmlns:a16="http://schemas.microsoft.com/office/drawing/2014/main" xmlns="" val="10004"/>
                  </a:ext>
                </a:extLst>
              </a:tr>
              <a:tr h="1218343">
                <a:tc>
                  <a:txBody>
                    <a:bodyPr/>
                    <a:lstStyle/>
                    <a:p>
                      <a:r>
                        <a:rPr lang="sv-SE" sz="2000" dirty="0">
                          <a:solidFill>
                            <a:schemeClr val="tx1"/>
                          </a:solidFill>
                        </a:rPr>
                        <a:t>Rörelsekostnader</a:t>
                      </a:r>
                    </a:p>
                  </a:txBody>
                  <a:tcPr marL="68580" marR="68580"/>
                </a:tc>
                <a:tc>
                  <a:txBody>
                    <a:bodyPr/>
                    <a:lstStyle/>
                    <a:p>
                      <a:pPr algn="ctr"/>
                      <a:r>
                        <a:rPr lang="sv-SE" sz="2000" dirty="0">
                          <a:solidFill>
                            <a:schemeClr val="tx1"/>
                          </a:solidFill>
                        </a:rPr>
                        <a:t>310 kkr</a:t>
                      </a:r>
                    </a:p>
                  </a:txBody>
                  <a:tcPr marL="68580" marR="68580"/>
                </a:tc>
                <a:tc>
                  <a:txBody>
                    <a:bodyPr/>
                    <a:lstStyle/>
                    <a:p>
                      <a:pPr algn="ctr"/>
                      <a:r>
                        <a:rPr lang="sv-SE" sz="2000" dirty="0">
                          <a:solidFill>
                            <a:schemeClr val="tx1"/>
                          </a:solidFill>
                        </a:rPr>
                        <a:t> 280,5 kkr</a:t>
                      </a:r>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2000" baseline="0" dirty="0">
                          <a:solidFill>
                            <a:schemeClr val="tx1"/>
                          </a:solidFill>
                        </a:rPr>
                        <a:t>+ 30 kkr Sweden Game Conference </a:t>
                      </a:r>
                      <a:br>
                        <a:rPr lang="sv-SE" sz="2000" baseline="0" dirty="0">
                          <a:solidFill>
                            <a:schemeClr val="tx1"/>
                          </a:solidFill>
                        </a:rPr>
                      </a:br>
                      <a:r>
                        <a:rPr lang="sv-SE" sz="2000" baseline="0" dirty="0">
                          <a:solidFill>
                            <a:schemeClr val="tx1"/>
                          </a:solidFill>
                        </a:rPr>
                        <a:t>15 kkr, UF 30 kkr, ej genomfört SBW, fler aktiviteter än 2016</a:t>
                      </a:r>
                    </a:p>
                    <a:p>
                      <a:pPr marL="0" marR="0" indent="0" algn="l" defTabSz="457200" rtl="0" eaLnBrk="1" fontAlgn="auto" latinLnBrk="0" hangingPunct="1">
                        <a:lnSpc>
                          <a:spcPct val="100000"/>
                        </a:lnSpc>
                        <a:spcBef>
                          <a:spcPts val="0"/>
                        </a:spcBef>
                        <a:spcAft>
                          <a:spcPts val="0"/>
                        </a:spcAft>
                        <a:buClrTx/>
                        <a:buSzTx/>
                        <a:buFontTx/>
                        <a:buNone/>
                        <a:tabLst/>
                        <a:defRPr/>
                      </a:pPr>
                      <a:endParaRPr lang="sv-SE" sz="2000" baseline="0" dirty="0">
                        <a:solidFill>
                          <a:schemeClr val="tx1"/>
                        </a:solidFill>
                      </a:endParaRPr>
                    </a:p>
                  </a:txBody>
                  <a:tcPr marL="68580" marR="68580"/>
                </a:tc>
                <a:extLst>
                  <a:ext uri="{0D108BD9-81ED-4DB2-BD59-A6C34878D82A}">
                    <a16:rowId xmlns:a16="http://schemas.microsoft.com/office/drawing/2014/main" xmlns="" val="10005"/>
                  </a:ext>
                </a:extLst>
              </a:tr>
              <a:tr h="539695">
                <a:tc>
                  <a:txBody>
                    <a:bodyPr/>
                    <a:lstStyle/>
                    <a:p>
                      <a:r>
                        <a:rPr lang="sv-SE" sz="2000" dirty="0">
                          <a:solidFill>
                            <a:schemeClr val="tx1"/>
                          </a:solidFill>
                        </a:rPr>
                        <a:t>Personalkostnader</a:t>
                      </a:r>
                    </a:p>
                  </a:txBody>
                  <a:tcPr marL="68580" marR="68580"/>
                </a:tc>
                <a:tc>
                  <a:txBody>
                    <a:bodyPr/>
                    <a:lstStyle/>
                    <a:p>
                      <a:pPr algn="ctr"/>
                      <a:r>
                        <a:rPr lang="sv-SE" sz="2000" baseline="0" dirty="0">
                          <a:solidFill>
                            <a:schemeClr val="tx1"/>
                          </a:solidFill>
                        </a:rPr>
                        <a:t>400 kkr</a:t>
                      </a:r>
                      <a:endParaRPr lang="sv-SE" sz="2000" dirty="0">
                        <a:solidFill>
                          <a:schemeClr val="tx1"/>
                        </a:solidFill>
                      </a:endParaRPr>
                    </a:p>
                  </a:txBody>
                  <a:tcPr marL="68580" marR="68580"/>
                </a:tc>
                <a:tc>
                  <a:txBody>
                    <a:bodyPr/>
                    <a:lstStyle/>
                    <a:p>
                      <a:pPr algn="ctr"/>
                      <a:r>
                        <a:rPr lang="sv-SE" sz="2000" dirty="0">
                          <a:solidFill>
                            <a:schemeClr val="tx1"/>
                          </a:solidFill>
                        </a:rPr>
                        <a:t>356,1 kkr</a:t>
                      </a:r>
                    </a:p>
                  </a:txBody>
                  <a:tcPr marL="68580" marR="68580"/>
                </a:tc>
                <a:tc>
                  <a:txBody>
                    <a:bodyPr/>
                    <a:lstStyle/>
                    <a:p>
                      <a:r>
                        <a:rPr lang="sv-SE" sz="2000" dirty="0">
                          <a:solidFill>
                            <a:schemeClr val="tx1"/>
                          </a:solidFill>
                        </a:rPr>
                        <a:t>+ 44 kkr, tjänstledig,</a:t>
                      </a:r>
                      <a:r>
                        <a:rPr lang="sv-SE" sz="2000" baseline="0" dirty="0">
                          <a:solidFill>
                            <a:schemeClr val="tx1"/>
                          </a:solidFill>
                        </a:rPr>
                        <a:t> lägre arb.avgift</a:t>
                      </a:r>
                      <a:endParaRPr lang="sv-SE" sz="2000" dirty="0">
                        <a:solidFill>
                          <a:schemeClr val="tx1"/>
                        </a:solidFill>
                      </a:endParaRPr>
                    </a:p>
                  </a:txBody>
                  <a:tcPr marL="68580" marR="68580"/>
                </a:tc>
                <a:extLst>
                  <a:ext uri="{0D108BD9-81ED-4DB2-BD59-A6C34878D82A}">
                    <a16:rowId xmlns:a16="http://schemas.microsoft.com/office/drawing/2014/main" xmlns="" val="10006"/>
                  </a:ext>
                </a:extLst>
              </a:tr>
              <a:tr h="539695">
                <a:tc>
                  <a:txBody>
                    <a:bodyPr/>
                    <a:lstStyle/>
                    <a:p>
                      <a:r>
                        <a:rPr lang="sv-SE" sz="2000" b="1" dirty="0">
                          <a:solidFill>
                            <a:schemeClr val="tx1"/>
                          </a:solidFill>
                        </a:rPr>
                        <a:t>Summa kostnader</a:t>
                      </a:r>
                    </a:p>
                  </a:txBody>
                  <a:tcPr marL="68580" marR="68580"/>
                </a:tc>
                <a:tc>
                  <a:txBody>
                    <a:bodyPr/>
                    <a:lstStyle/>
                    <a:p>
                      <a:pPr algn="ctr"/>
                      <a:r>
                        <a:rPr lang="sv-SE" sz="2000" dirty="0">
                          <a:solidFill>
                            <a:schemeClr val="tx1"/>
                          </a:solidFill>
                        </a:rPr>
                        <a:t>710 kkr</a:t>
                      </a:r>
                    </a:p>
                  </a:txBody>
                  <a:tcPr marL="68580" marR="68580"/>
                </a:tc>
                <a:tc>
                  <a:txBody>
                    <a:bodyPr/>
                    <a:lstStyle/>
                    <a:p>
                      <a:pPr algn="ctr"/>
                      <a:r>
                        <a:rPr lang="sv-SE" sz="2000" dirty="0">
                          <a:solidFill>
                            <a:schemeClr val="tx1"/>
                          </a:solidFill>
                        </a:rPr>
                        <a:t>636,7 kkr</a:t>
                      </a:r>
                    </a:p>
                  </a:txBody>
                  <a:tcPr marL="68580" marR="68580"/>
                </a:tc>
                <a:tc>
                  <a:txBody>
                    <a:bodyPr/>
                    <a:lstStyle/>
                    <a:p>
                      <a:endParaRPr lang="sv-SE" sz="2000" dirty="0">
                        <a:solidFill>
                          <a:schemeClr val="accent2"/>
                        </a:solidFill>
                      </a:endParaRPr>
                    </a:p>
                  </a:txBody>
                  <a:tcPr marL="68580" marR="68580"/>
                </a:tc>
                <a:extLst>
                  <a:ext uri="{0D108BD9-81ED-4DB2-BD59-A6C34878D82A}">
                    <a16:rowId xmlns:a16="http://schemas.microsoft.com/office/drawing/2014/main" xmlns="" val="10007"/>
                  </a:ext>
                </a:extLst>
              </a:tr>
              <a:tr h="539695">
                <a:tc>
                  <a:txBody>
                    <a:bodyPr/>
                    <a:lstStyle/>
                    <a:p>
                      <a:r>
                        <a:rPr lang="sv-SE" sz="2000" b="1" dirty="0">
                          <a:solidFill>
                            <a:schemeClr val="tx1"/>
                          </a:solidFill>
                        </a:rPr>
                        <a:t>Resultat</a:t>
                      </a:r>
                    </a:p>
                  </a:txBody>
                  <a:tcPr marL="68580" marR="68580"/>
                </a:tc>
                <a:tc>
                  <a:txBody>
                    <a:bodyPr/>
                    <a:lstStyle/>
                    <a:p>
                      <a:pPr algn="ctr"/>
                      <a:r>
                        <a:rPr lang="sv-SE" sz="2000" b="1" dirty="0">
                          <a:solidFill>
                            <a:schemeClr val="tx1"/>
                          </a:solidFill>
                        </a:rPr>
                        <a:t> 0 kkr</a:t>
                      </a:r>
                    </a:p>
                  </a:txBody>
                  <a:tcPr marL="68580" marR="68580"/>
                </a:tc>
                <a:tc>
                  <a:txBody>
                    <a:bodyPr/>
                    <a:lstStyle/>
                    <a:p>
                      <a:pPr algn="ctr"/>
                      <a:r>
                        <a:rPr lang="sv-SE" sz="2000" b="1" dirty="0">
                          <a:solidFill>
                            <a:schemeClr val="tx1"/>
                          </a:solidFill>
                        </a:rPr>
                        <a:t> 65,6</a:t>
                      </a:r>
                      <a:r>
                        <a:rPr lang="sv-SE" sz="2000" b="1" baseline="0" dirty="0">
                          <a:solidFill>
                            <a:schemeClr val="tx1"/>
                          </a:solidFill>
                        </a:rPr>
                        <a:t> </a:t>
                      </a:r>
                      <a:r>
                        <a:rPr lang="sv-SE" sz="2000" b="1" dirty="0">
                          <a:solidFill>
                            <a:schemeClr val="tx1"/>
                          </a:solidFill>
                        </a:rPr>
                        <a:t>kkr</a:t>
                      </a:r>
                    </a:p>
                  </a:txBody>
                  <a:tcPr marL="68580" marR="68580"/>
                </a:tc>
                <a:tc>
                  <a:txBody>
                    <a:bodyPr/>
                    <a:lstStyle/>
                    <a:p>
                      <a:endParaRPr lang="sv-SE" sz="2000" b="1" dirty="0">
                        <a:solidFill>
                          <a:schemeClr val="accent2"/>
                        </a:solidFill>
                      </a:endParaRPr>
                    </a:p>
                  </a:txBody>
                  <a:tcPr marL="68580" marR="68580"/>
                </a:tc>
                <a:extLst>
                  <a:ext uri="{0D108BD9-81ED-4DB2-BD59-A6C34878D82A}">
                    <a16:rowId xmlns:a16="http://schemas.microsoft.com/office/drawing/2014/main" xmlns="" val="10008"/>
                  </a:ext>
                </a:extLst>
              </a:tr>
              <a:tr h="539695">
                <a:tc>
                  <a:txBody>
                    <a:bodyPr/>
                    <a:lstStyle/>
                    <a:p>
                      <a:endParaRPr lang="sv-SE" b="1" dirty="0">
                        <a:solidFill>
                          <a:schemeClr val="accent2"/>
                        </a:solidFill>
                      </a:endParaRPr>
                    </a:p>
                  </a:txBody>
                  <a:tcPr marL="68580" marR="68580"/>
                </a:tc>
                <a:tc>
                  <a:txBody>
                    <a:bodyPr/>
                    <a:lstStyle/>
                    <a:p>
                      <a:pPr algn="ctr"/>
                      <a:endParaRPr lang="sv-SE" b="1" dirty="0">
                        <a:solidFill>
                          <a:schemeClr val="accent2"/>
                        </a:solidFill>
                      </a:endParaRPr>
                    </a:p>
                  </a:txBody>
                  <a:tcPr marL="68580" marR="68580"/>
                </a:tc>
                <a:tc>
                  <a:txBody>
                    <a:bodyPr/>
                    <a:lstStyle/>
                    <a:p>
                      <a:pPr algn="ctr"/>
                      <a:endParaRPr lang="sv-SE" b="1" dirty="0">
                        <a:solidFill>
                          <a:schemeClr val="accent2"/>
                        </a:solidFill>
                      </a:endParaRPr>
                    </a:p>
                  </a:txBody>
                  <a:tcPr marL="68580" marR="68580"/>
                </a:tc>
                <a:tc>
                  <a:txBody>
                    <a:bodyPr/>
                    <a:lstStyle/>
                    <a:p>
                      <a:endParaRPr lang="sv-SE" b="1" dirty="0">
                        <a:solidFill>
                          <a:schemeClr val="accent2"/>
                        </a:solidFill>
                      </a:endParaRPr>
                    </a:p>
                  </a:txBody>
                  <a:tcPr marL="68580" marR="68580"/>
                </a:tc>
                <a:extLst>
                  <a:ext uri="{0D108BD9-81ED-4DB2-BD59-A6C34878D82A}">
                    <a16:rowId xmlns:a16="http://schemas.microsoft.com/office/drawing/2014/main" xmlns="" val="10009"/>
                  </a:ext>
                </a:extLst>
              </a:tr>
            </a:tbl>
          </a:graphicData>
        </a:graphic>
      </p:graphicFrame>
      <p:sp>
        <p:nvSpPr>
          <p:cNvPr id="7" name="textruta 6"/>
          <p:cNvSpPr txBox="1"/>
          <p:nvPr/>
        </p:nvSpPr>
        <p:spPr>
          <a:xfrm>
            <a:off x="1977082" y="5700584"/>
            <a:ext cx="530915" cy="369332"/>
          </a:xfrm>
          <a:prstGeom prst="rect">
            <a:avLst/>
          </a:prstGeom>
          <a:noFill/>
        </p:spPr>
        <p:txBody>
          <a:bodyPr wrap="none" rtlCol="0">
            <a:spAutoFit/>
          </a:bodyPr>
          <a:lstStyle/>
          <a:p>
            <a:pPr marL="342900" indent="-342900">
              <a:buAutoNum type="arabicParenR"/>
            </a:pPr>
            <a:endParaRPr lang="sv-SE" dirty="0">
              <a:solidFill>
                <a:schemeClr val="accent2"/>
              </a:solidFill>
            </a:endParaRPr>
          </a:p>
        </p:txBody>
      </p:sp>
    </p:spTree>
    <p:extLst>
      <p:ext uri="{BB962C8B-B14F-4D97-AF65-F5344CB8AC3E}">
        <p14:creationId xmlns:p14="http://schemas.microsoft.com/office/powerpoint/2010/main" val="1171827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393261"/>
            <a:ext cx="7886700" cy="1325563"/>
          </a:xfrm>
        </p:spPr>
        <p:txBody>
          <a:bodyPr>
            <a:normAutofit/>
          </a:bodyPr>
          <a:lstStyle/>
          <a:p>
            <a:pPr algn="ctr"/>
            <a:r>
              <a:rPr lang="sv-SE" sz="5400" b="1" dirty="0">
                <a:latin typeface="Calibri" panose="020F0502020204030204" pitchFamily="34" charset="0"/>
                <a:cs typeface="Calibri" panose="020F0502020204030204" pitchFamily="34" charset="0"/>
              </a:rPr>
              <a:t>Balansräkning 2017</a:t>
            </a:r>
          </a:p>
        </p:txBody>
      </p:sp>
      <p:graphicFrame>
        <p:nvGraphicFramePr>
          <p:cNvPr id="3" name="Tabell 2"/>
          <p:cNvGraphicFramePr>
            <a:graphicFrameLocks noGrp="1"/>
          </p:cNvGraphicFramePr>
          <p:nvPr>
            <p:extLst>
              <p:ext uri="{D42A27DB-BD31-4B8C-83A1-F6EECF244321}">
                <p14:modId xmlns:p14="http://schemas.microsoft.com/office/powerpoint/2010/main" val="3282122875"/>
              </p:ext>
            </p:extLst>
          </p:nvPr>
        </p:nvGraphicFramePr>
        <p:xfrm>
          <a:off x="0" y="2344837"/>
          <a:ext cx="9144000" cy="4513163"/>
        </p:xfrm>
        <a:graphic>
          <a:graphicData uri="http://schemas.openxmlformats.org/drawingml/2006/table">
            <a:tbl>
              <a:tblPr firstRow="1" bandRow="1">
                <a:tableStyleId>{5C22544A-7EE6-4342-B048-85BDC9FD1C3A}</a:tableStyleId>
              </a:tblPr>
              <a:tblGrid>
                <a:gridCol w="2861805">
                  <a:extLst>
                    <a:ext uri="{9D8B030D-6E8A-4147-A177-3AD203B41FA5}">
                      <a16:colId xmlns:a16="http://schemas.microsoft.com/office/drawing/2014/main" xmlns="" val="20000"/>
                    </a:ext>
                  </a:extLst>
                </a:gridCol>
                <a:gridCol w="3204554">
                  <a:extLst>
                    <a:ext uri="{9D8B030D-6E8A-4147-A177-3AD203B41FA5}">
                      <a16:colId xmlns:a16="http://schemas.microsoft.com/office/drawing/2014/main" xmlns="" val="20001"/>
                    </a:ext>
                  </a:extLst>
                </a:gridCol>
                <a:gridCol w="3077641">
                  <a:extLst>
                    <a:ext uri="{9D8B030D-6E8A-4147-A177-3AD203B41FA5}">
                      <a16:colId xmlns:a16="http://schemas.microsoft.com/office/drawing/2014/main" xmlns="" val="20002"/>
                    </a:ext>
                  </a:extLst>
                </a:gridCol>
              </a:tblGrid>
              <a:tr h="894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3200" b="1" i="0" u="none" strike="noStrike" cap="none" normalizeH="0" baseline="0" dirty="0">
                          <a:ln>
                            <a:noFill/>
                          </a:ln>
                          <a:solidFill>
                            <a:schemeClr val="bg1"/>
                          </a:solidFill>
                          <a:effectLst/>
                          <a:latin typeface="Calibri" panose="020F0502020204030204" pitchFamily="34" charset="0"/>
                        </a:rPr>
                        <a:t>Balansräkning</a:t>
                      </a:r>
                      <a:endParaRPr lang="sv-SE" sz="2000" dirty="0">
                        <a:solidFill>
                          <a:schemeClr val="bg1"/>
                        </a:solidFill>
                      </a:endParaRPr>
                    </a:p>
                  </a:txBody>
                  <a:tcPr/>
                </a:tc>
                <a:tc>
                  <a:txBody>
                    <a:bodyPr/>
                    <a:lstStyle/>
                    <a:p>
                      <a:pPr algn="r"/>
                      <a:r>
                        <a:rPr kumimoji="0" lang="sv-SE" altLang="sv-SE" sz="3200" b="1" i="0" u="none" strike="noStrike" cap="none" normalizeH="0" baseline="0" dirty="0">
                          <a:ln>
                            <a:noFill/>
                          </a:ln>
                          <a:solidFill>
                            <a:schemeClr val="bg1"/>
                          </a:solidFill>
                          <a:effectLst/>
                          <a:latin typeface="Calibri" panose="020F0502020204030204" pitchFamily="34" charset="0"/>
                        </a:rPr>
                        <a:t>2017</a:t>
                      </a:r>
                      <a:endParaRPr lang="sv-SE" sz="2000" dirty="0">
                        <a:solidFill>
                          <a:schemeClr val="bg1"/>
                        </a:solidFill>
                      </a:endParaRPr>
                    </a:p>
                  </a:txBody>
                  <a:tcPr/>
                </a:tc>
                <a:tc>
                  <a:txBody>
                    <a:bodyPr/>
                    <a:lstStyle/>
                    <a:p>
                      <a:pPr algn="r"/>
                      <a:r>
                        <a:rPr kumimoji="0" lang="sv-SE" altLang="sv-SE" sz="3200" b="1" i="0" u="none" strike="noStrike" cap="none" normalizeH="0" baseline="0" dirty="0">
                          <a:ln>
                            <a:noFill/>
                          </a:ln>
                          <a:solidFill>
                            <a:schemeClr val="bg1"/>
                          </a:solidFill>
                          <a:effectLst/>
                          <a:latin typeface="Calibri" panose="020F0502020204030204" pitchFamily="34" charset="0"/>
                        </a:rPr>
                        <a:t>2016</a:t>
                      </a:r>
                      <a:endParaRPr lang="sv-SE" sz="2000" dirty="0">
                        <a:solidFill>
                          <a:schemeClr val="bg1"/>
                        </a:solidFill>
                      </a:endParaRPr>
                    </a:p>
                  </a:txBody>
                  <a:tcPr/>
                </a:tc>
                <a:extLst>
                  <a:ext uri="{0D108BD9-81ED-4DB2-BD59-A6C34878D82A}">
                    <a16:rowId xmlns:a16="http://schemas.microsoft.com/office/drawing/2014/main" xmlns="" val="10000"/>
                  </a:ext>
                </a:extLst>
              </a:tr>
              <a:tr h="8940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3200" b="1" i="0" u="none" strike="noStrike" cap="none" normalizeH="0" baseline="0" dirty="0">
                          <a:ln>
                            <a:noFill/>
                          </a:ln>
                          <a:solidFill>
                            <a:schemeClr val="tx1"/>
                          </a:solidFill>
                          <a:effectLst/>
                          <a:latin typeface="Calibri" panose="020F0502020204030204" pitchFamily="34" charset="0"/>
                        </a:rPr>
                        <a:t>Eget kapital</a:t>
                      </a:r>
                      <a:endParaRPr lang="sv-SE" sz="2000" dirty="0">
                        <a:solidFill>
                          <a:schemeClr val="tx1"/>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sz="3200" dirty="0"/>
                        <a:t>522 583</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sz="3200" dirty="0"/>
                        <a:t>456 940</a:t>
                      </a:r>
                    </a:p>
                  </a:txBody>
                  <a:tcPr/>
                </a:tc>
                <a:extLst>
                  <a:ext uri="{0D108BD9-81ED-4DB2-BD59-A6C34878D82A}">
                    <a16:rowId xmlns:a16="http://schemas.microsoft.com/office/drawing/2014/main" xmlns="" val="10001"/>
                  </a:ext>
                </a:extLst>
              </a:tr>
              <a:tr h="11281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3200" b="1" i="0" u="none" strike="noStrike" cap="none" normalizeH="0" baseline="0" dirty="0">
                          <a:ln>
                            <a:noFill/>
                          </a:ln>
                          <a:solidFill>
                            <a:schemeClr val="tx1"/>
                          </a:solidFill>
                          <a:effectLst/>
                          <a:latin typeface="Calibri" panose="020F0502020204030204" pitchFamily="34" charset="0"/>
                        </a:rPr>
                        <a:t>Kortfristiga skulder</a:t>
                      </a:r>
                      <a:endParaRPr lang="sv-SE" sz="2000" dirty="0">
                        <a:solidFill>
                          <a:schemeClr val="tx1"/>
                        </a:solidFill>
                      </a:endParaRPr>
                    </a:p>
                  </a:txBody>
                  <a:tcPr/>
                </a:tc>
                <a:tc>
                  <a:txBody>
                    <a:bodyPr/>
                    <a:lstStyle/>
                    <a:p>
                      <a:pPr algn="r"/>
                      <a:r>
                        <a:rPr kumimoji="0" lang="sv-SE" altLang="sv-SE" sz="3200" b="0" i="0" u="none" strike="noStrike" cap="none" normalizeH="0" baseline="0" dirty="0">
                          <a:ln>
                            <a:noFill/>
                          </a:ln>
                          <a:solidFill>
                            <a:srgbClr val="000000"/>
                          </a:solidFill>
                          <a:effectLst/>
                          <a:latin typeface="Calibri" panose="020F0502020204030204" pitchFamily="34" charset="0"/>
                        </a:rPr>
                        <a:t>24 358 </a:t>
                      </a:r>
                      <a:endParaRPr lang="sv-SE" sz="2000" dirty="0"/>
                    </a:p>
                  </a:txBody>
                  <a:tcPr/>
                </a:tc>
                <a:tc>
                  <a:txBody>
                    <a:bodyPr/>
                    <a:lstStyle/>
                    <a:p>
                      <a:pPr algn="r"/>
                      <a:r>
                        <a:rPr lang="sv-SE" altLang="sv-SE" sz="3200" dirty="0">
                          <a:solidFill>
                            <a:srgbClr val="000000"/>
                          </a:solidFill>
                          <a:latin typeface="Calibri" panose="020F0502020204030204" pitchFamily="34" charset="0"/>
                        </a:rPr>
                        <a:t>29 738 </a:t>
                      </a:r>
                      <a:endParaRPr lang="sv-SE" sz="2000" dirty="0"/>
                    </a:p>
                  </a:txBody>
                  <a:tcPr/>
                </a:tc>
                <a:extLst>
                  <a:ext uri="{0D108BD9-81ED-4DB2-BD59-A6C34878D82A}">
                    <a16:rowId xmlns:a16="http://schemas.microsoft.com/office/drawing/2014/main" xmlns="" val="10002"/>
                  </a:ext>
                </a:extLst>
              </a:tr>
              <a:tr h="15969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200" b="1" i="0" u="none" strike="noStrike" cap="none" normalizeH="0" baseline="0" dirty="0">
                          <a:ln>
                            <a:noFill/>
                          </a:ln>
                          <a:solidFill>
                            <a:schemeClr val="tx1"/>
                          </a:solidFill>
                          <a:effectLst/>
                          <a:latin typeface="Calibri" panose="020F0502020204030204" pitchFamily="34" charset="0"/>
                        </a:rPr>
                        <a:t>Summa eget kapital och skulder</a:t>
                      </a:r>
                      <a:endParaRPr lang="sv-SE" sz="2000" dirty="0">
                        <a:solidFill>
                          <a:schemeClr val="tx1"/>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sz="3200" dirty="0"/>
                        <a:t>546 941</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sz="3200" dirty="0"/>
                        <a:t>486 678</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20811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1302" b="14508"/>
          <a:stretch/>
        </p:blipFill>
        <p:spPr bwMode="auto">
          <a:xfrm>
            <a:off x="-14989" y="2134968"/>
            <a:ext cx="9158989" cy="482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ubrik 8"/>
          <p:cNvSpPr>
            <a:spLocks noGrp="1"/>
          </p:cNvSpPr>
          <p:nvPr>
            <p:ph type="title"/>
          </p:nvPr>
        </p:nvSpPr>
        <p:spPr>
          <a:xfrm>
            <a:off x="692169" y="0"/>
            <a:ext cx="7886700" cy="1325563"/>
          </a:xfrm>
        </p:spPr>
        <p:txBody>
          <a:bodyPr>
            <a:normAutofit/>
          </a:bodyPr>
          <a:lstStyle/>
          <a:p>
            <a:pPr algn="ctr"/>
            <a:r>
              <a:rPr lang="sv-SE" sz="4400" b="1" dirty="0">
                <a:latin typeface="+mn-lt"/>
              </a:rPr>
              <a:t>Verksamhetsberättelse 2017</a:t>
            </a:r>
          </a:p>
        </p:txBody>
      </p:sp>
      <p:sp>
        <p:nvSpPr>
          <p:cNvPr id="11" name="Rektangel 10"/>
          <p:cNvSpPr/>
          <p:nvPr/>
        </p:nvSpPr>
        <p:spPr>
          <a:xfrm>
            <a:off x="1871217" y="1325563"/>
            <a:ext cx="5528604" cy="1815882"/>
          </a:xfrm>
          <a:prstGeom prst="rect">
            <a:avLst/>
          </a:prstGeom>
        </p:spPr>
        <p:txBody>
          <a:bodyPr wrap="square">
            <a:spAutoFit/>
          </a:bodyPr>
          <a:lstStyle/>
          <a:p>
            <a:pPr lvl="0" algn="ctr"/>
            <a:r>
              <a:rPr lang="sv-SE" sz="2800" dirty="0"/>
              <a:t>Näringslivsforum ska aktivt verka för ett företagsklimat i svensk toppklass som leder till fler och växande företag i Skövde.</a:t>
            </a:r>
          </a:p>
        </p:txBody>
      </p:sp>
    </p:spTree>
    <p:extLst>
      <p:ext uri="{BB962C8B-B14F-4D97-AF65-F5344CB8AC3E}">
        <p14:creationId xmlns:p14="http://schemas.microsoft.com/office/powerpoint/2010/main" val="3530535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http://www.nlfskovde.se/sites/default/files/styrelsen/peter-pers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50" y="664899"/>
            <a:ext cx="1058223" cy="1524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nlfskovde.se/sites/default/files/styrelsen/ingi-jonas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2" y="691416"/>
            <a:ext cx="1045740" cy="15060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http://www.nlfskovde.se/sites/default/files/styrelsen/christina-heleni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026" y="664898"/>
            <a:ext cx="1058223" cy="1524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8" descr="http://www.nlfskovde.se/sites/default/files/styrelsen/per-stigs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1490" y="659852"/>
            <a:ext cx="1058223" cy="15240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ruta 14"/>
          <p:cNvSpPr txBox="1"/>
          <p:nvPr/>
        </p:nvSpPr>
        <p:spPr>
          <a:xfrm>
            <a:off x="225313" y="238889"/>
            <a:ext cx="1217141" cy="461665"/>
          </a:xfrm>
          <a:prstGeom prst="rect">
            <a:avLst/>
          </a:prstGeom>
          <a:noFill/>
        </p:spPr>
        <p:txBody>
          <a:bodyPr wrap="square" rtlCol="0">
            <a:spAutoFit/>
          </a:bodyPr>
          <a:lstStyle/>
          <a:p>
            <a:r>
              <a:rPr lang="sv-SE" sz="2400" b="1" dirty="0"/>
              <a:t>Styrelse</a:t>
            </a:r>
          </a:p>
        </p:txBody>
      </p:sp>
      <p:pic>
        <p:nvPicPr>
          <p:cNvPr id="16" name="Picture 10" descr="http://www.nlfskovde.se/sites/default/files/styrelsen/mikael-nykvi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989" y="642069"/>
            <a:ext cx="1058223"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nlfskovde.se/sites/default/files/styrelsen/gustaf-wikblo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6284" y="659851"/>
            <a:ext cx="1058223"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objekt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5599" y="5621174"/>
            <a:ext cx="1651541" cy="1034534"/>
          </a:xfrm>
          <a:prstGeom prst="rect">
            <a:avLst/>
          </a:prstGeom>
        </p:spPr>
      </p:pic>
      <p:pic>
        <p:nvPicPr>
          <p:cNvPr id="21" name="Picture 24" descr="http://www.nlfskovde.se/sites/default/files/styrelsen/erik-hasselstro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743" y="2634473"/>
            <a:ext cx="1058223"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www.nlfskovde.se/sites/default/files/styrelsen/bengt-ohlsso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8966" y="2648650"/>
            <a:ext cx="1058223" cy="15240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ruta 23"/>
          <p:cNvSpPr txBox="1"/>
          <p:nvPr/>
        </p:nvSpPr>
        <p:spPr>
          <a:xfrm>
            <a:off x="199670" y="2365998"/>
            <a:ext cx="1918257" cy="461665"/>
          </a:xfrm>
          <a:prstGeom prst="rect">
            <a:avLst/>
          </a:prstGeom>
          <a:noFill/>
        </p:spPr>
        <p:txBody>
          <a:bodyPr wrap="square" rtlCol="0">
            <a:spAutoFit/>
          </a:bodyPr>
          <a:lstStyle/>
          <a:p>
            <a:r>
              <a:rPr lang="sv-SE" sz="2400" b="1" dirty="0"/>
              <a:t>Adjungerade</a:t>
            </a:r>
          </a:p>
        </p:txBody>
      </p:sp>
      <p:pic>
        <p:nvPicPr>
          <p:cNvPr id="27" name="Picture 26" descr="http://www.nlfskovde.se/sites/default/files/styrelsen/hakan-andersson.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881" y="4635141"/>
            <a:ext cx="1058223" cy="1524001"/>
          </a:xfrm>
          <a:prstGeom prst="rect">
            <a:avLst/>
          </a:prstGeom>
          <a:noFill/>
          <a:extLst>
            <a:ext uri="{909E8E84-426E-40DD-AFC4-6F175D3DCCD1}">
              <a14:hiddenFill xmlns:a14="http://schemas.microsoft.com/office/drawing/2010/main">
                <a:solidFill>
                  <a:srgbClr val="FFFFFF"/>
                </a:solidFill>
              </a14:hiddenFill>
            </a:ext>
          </a:extLst>
        </p:spPr>
      </p:pic>
      <p:sp>
        <p:nvSpPr>
          <p:cNvPr id="30" name="textruta 29"/>
          <p:cNvSpPr txBox="1"/>
          <p:nvPr/>
        </p:nvSpPr>
        <p:spPr>
          <a:xfrm>
            <a:off x="449622" y="4390768"/>
            <a:ext cx="1876219" cy="461665"/>
          </a:xfrm>
          <a:prstGeom prst="rect">
            <a:avLst/>
          </a:prstGeom>
          <a:noFill/>
        </p:spPr>
        <p:txBody>
          <a:bodyPr wrap="none" rtlCol="0">
            <a:spAutoFit/>
          </a:bodyPr>
          <a:lstStyle/>
          <a:p>
            <a:r>
              <a:rPr lang="sv-SE" sz="2400" b="1" dirty="0"/>
              <a:t>Valberedning</a:t>
            </a:r>
          </a:p>
        </p:txBody>
      </p:sp>
      <p:pic>
        <p:nvPicPr>
          <p:cNvPr id="1026" name="Bild 1" descr="resia-bodil-sorman-150x170"/>
          <p:cNvPicPr>
            <a:picLocks noChangeAspect="1" noChangeArrowheads="1"/>
          </p:cNvPicPr>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404360" y="4822724"/>
            <a:ext cx="109349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nlfskovde.se/sites/default/files/styrelsen/jonna-nyber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4669" y="692407"/>
            <a:ext cx="1125371" cy="15004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nlfskovde.se/sites/default/files/styrelsen/ulf-ahlen.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7202" y="680654"/>
            <a:ext cx="1143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www.nlfskovde.se/sites/default/files/styrelsen/ramona-nilsson.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37189" y="2657541"/>
            <a:ext cx="1143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nlfskovde.se/sites/default/files/styrelsen/david-seiving.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99752" y="4632223"/>
            <a:ext cx="1143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nlfskovde.se/sites/default/files/styrelsen/marie-lindholm.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6541" y="4614440"/>
            <a:ext cx="1143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ts Rydehell"/>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80189" y="2648650"/>
            <a:ext cx="125306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188711" y="670617"/>
            <a:ext cx="1092367" cy="1513236"/>
          </a:xfrm>
          <a:prstGeom prst="rect">
            <a:avLst/>
          </a:prstGeom>
        </p:spPr>
      </p:pic>
    </p:spTree>
    <p:extLst>
      <p:ext uri="{BB962C8B-B14F-4D97-AF65-F5344CB8AC3E}">
        <p14:creationId xmlns:p14="http://schemas.microsoft.com/office/powerpoint/2010/main" val="374078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 name="Bildobjekt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2877" y="5122323"/>
            <a:ext cx="2320951" cy="1740713"/>
          </a:xfrm>
          <a:prstGeom prst="rect">
            <a:avLst/>
          </a:prstGeom>
        </p:spPr>
      </p:pic>
      <p:pic>
        <p:nvPicPr>
          <p:cNvPr id="31" name="Bildobjekt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13170" y="5196488"/>
            <a:ext cx="630308" cy="769313"/>
          </a:xfrm>
          <a:prstGeom prst="rect">
            <a:avLst/>
          </a:prstGeom>
        </p:spPr>
      </p:pic>
      <p:pic>
        <p:nvPicPr>
          <p:cNvPr id="30" name="Bildobjekt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2981" y="5265991"/>
            <a:ext cx="2122679" cy="1592009"/>
          </a:xfrm>
          <a:prstGeom prst="rect">
            <a:avLst/>
          </a:prstGeom>
        </p:spPr>
      </p:pic>
      <p:pic>
        <p:nvPicPr>
          <p:cNvPr id="29" name="Bildobjekt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6072" y="3660282"/>
            <a:ext cx="1750593" cy="1312945"/>
          </a:xfrm>
          <a:prstGeom prst="rect">
            <a:avLst/>
          </a:prstGeom>
        </p:spPr>
      </p:pic>
      <p:pic>
        <p:nvPicPr>
          <p:cNvPr id="28" name="Bildobjekt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49512">
            <a:off x="2537496" y="4208339"/>
            <a:ext cx="1765266" cy="1323950"/>
          </a:xfrm>
          <a:prstGeom prst="rect">
            <a:avLst/>
          </a:prstGeom>
        </p:spPr>
      </p:pic>
      <p:pic>
        <p:nvPicPr>
          <p:cNvPr id="6" name="Bildobjekt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0570" y="5371070"/>
            <a:ext cx="2643430" cy="1486930"/>
          </a:xfrm>
          <a:prstGeom prst="rect">
            <a:avLst/>
          </a:prstGeom>
        </p:spPr>
      </p:pic>
      <p:pic>
        <p:nvPicPr>
          <p:cNvPr id="26" name="Bildobjekt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5239" y="2765841"/>
            <a:ext cx="2279470" cy="1709603"/>
          </a:xfrm>
          <a:prstGeom prst="rect">
            <a:avLst/>
          </a:prstGeom>
        </p:spPr>
      </p:pic>
      <p:pic>
        <p:nvPicPr>
          <p:cNvPr id="25" name="Bildobjekt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1838" y="4318894"/>
            <a:ext cx="1485557" cy="1114168"/>
          </a:xfrm>
          <a:prstGeom prst="rect">
            <a:avLst/>
          </a:prstGeom>
        </p:spPr>
      </p:pic>
      <p:pic>
        <p:nvPicPr>
          <p:cNvPr id="24" name="Bildobjekt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03" y="5017769"/>
            <a:ext cx="1173631" cy="880223"/>
          </a:xfrm>
          <a:prstGeom prst="rect">
            <a:avLst/>
          </a:prstGeom>
        </p:spPr>
      </p:pic>
      <p:pic>
        <p:nvPicPr>
          <p:cNvPr id="22" name="Bildobjekt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43" y="5937912"/>
            <a:ext cx="1243669" cy="932752"/>
          </a:xfrm>
          <a:prstGeom prst="rect">
            <a:avLst/>
          </a:prstGeom>
        </p:spPr>
      </p:pic>
      <p:pic>
        <p:nvPicPr>
          <p:cNvPr id="21" name="Bildobjekt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1246045">
            <a:off x="1491688" y="3512092"/>
            <a:ext cx="1246275" cy="934707"/>
          </a:xfrm>
          <a:prstGeom prst="rect">
            <a:avLst/>
          </a:prstGeom>
        </p:spPr>
      </p:pic>
      <p:pic>
        <p:nvPicPr>
          <p:cNvPr id="4" name="Bildobjekt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94328" y="3099435"/>
            <a:ext cx="2627870" cy="1478177"/>
          </a:xfrm>
          <a:prstGeom prst="rect">
            <a:avLst/>
          </a:prstGeom>
        </p:spPr>
      </p:pic>
      <p:pic>
        <p:nvPicPr>
          <p:cNvPr id="5" name="Bildobjekt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275359">
            <a:off x="1008045" y="5024674"/>
            <a:ext cx="2566096" cy="1443429"/>
          </a:xfrm>
          <a:prstGeom prst="rect">
            <a:avLst/>
          </a:prstGeom>
        </p:spPr>
      </p:pic>
      <p:pic>
        <p:nvPicPr>
          <p:cNvPr id="20" name="Bildobjekt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100" y="4367681"/>
            <a:ext cx="1699938" cy="956215"/>
          </a:xfrm>
          <a:prstGeom prst="rect">
            <a:avLst/>
          </a:prstGeom>
        </p:spPr>
      </p:pic>
      <p:pic>
        <p:nvPicPr>
          <p:cNvPr id="19" name="Bildobjekt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278892" y="5405561"/>
            <a:ext cx="1931049" cy="1086215"/>
          </a:xfrm>
          <a:prstGeom prst="rect">
            <a:avLst/>
          </a:prstGeom>
        </p:spPr>
      </p:pic>
      <p:pic>
        <p:nvPicPr>
          <p:cNvPr id="18" name="Bildobjekt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63266">
            <a:off x="5214393" y="3119556"/>
            <a:ext cx="1803197" cy="1014298"/>
          </a:xfrm>
          <a:prstGeom prst="rect">
            <a:avLst/>
          </a:prstGeom>
        </p:spPr>
      </p:pic>
      <p:pic>
        <p:nvPicPr>
          <p:cNvPr id="12" name="Bildobjekt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1268663">
            <a:off x="1310027" y="4389521"/>
            <a:ext cx="3237281" cy="1820971"/>
          </a:xfrm>
          <a:prstGeom prst="rect">
            <a:avLst/>
          </a:prstGeom>
        </p:spPr>
      </p:pic>
      <p:pic>
        <p:nvPicPr>
          <p:cNvPr id="9" name="Bildobjekt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117" y="2562415"/>
            <a:ext cx="1462903" cy="1097177"/>
          </a:xfrm>
          <a:prstGeom prst="rect">
            <a:avLst/>
          </a:prstGeom>
        </p:spPr>
      </p:pic>
      <p:pic>
        <p:nvPicPr>
          <p:cNvPr id="8" name="Bildobjekt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26975" y="3390194"/>
            <a:ext cx="1709436" cy="1141015"/>
          </a:xfrm>
          <a:prstGeom prst="rect">
            <a:avLst/>
          </a:prstGeom>
        </p:spPr>
      </p:pic>
      <p:pic>
        <p:nvPicPr>
          <p:cNvPr id="7" name="Bildobjekt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1923" y="5037639"/>
            <a:ext cx="2576783" cy="1719952"/>
          </a:xfrm>
          <a:prstGeom prst="rect">
            <a:avLst/>
          </a:prstGeom>
        </p:spPr>
      </p:pic>
      <p:sp>
        <p:nvSpPr>
          <p:cNvPr id="47" name="textruta 46"/>
          <p:cNvSpPr txBox="1"/>
          <p:nvPr/>
        </p:nvSpPr>
        <p:spPr>
          <a:xfrm>
            <a:off x="1370592" y="188004"/>
            <a:ext cx="6402815" cy="2677656"/>
          </a:xfrm>
          <a:prstGeom prst="rect">
            <a:avLst/>
          </a:prstGeom>
          <a:noFill/>
        </p:spPr>
        <p:txBody>
          <a:bodyPr wrap="square" rtlCol="0">
            <a:spAutoFit/>
          </a:bodyPr>
          <a:lstStyle/>
          <a:p>
            <a:pPr algn="ctr"/>
            <a:r>
              <a:rPr lang="sv-SE" sz="2400" dirty="0"/>
              <a:t>35 företagsfrukostar.</a:t>
            </a:r>
          </a:p>
          <a:p>
            <a:pPr algn="ctr"/>
            <a:endParaRPr lang="sv-SE" sz="2400" dirty="0"/>
          </a:p>
          <a:p>
            <a:pPr algn="ctr"/>
            <a:r>
              <a:rPr lang="sv-SE" sz="2400" dirty="0"/>
              <a:t>(28) 20 företag/org, i snitt drygt 40 (50) personer/frukost. </a:t>
            </a:r>
            <a:br>
              <a:rPr lang="sv-SE" sz="2400" dirty="0"/>
            </a:br>
            <a:endParaRPr lang="sv-SE" sz="2400" dirty="0"/>
          </a:p>
          <a:p>
            <a:pPr algn="ctr"/>
            <a:r>
              <a:rPr lang="sv-SE" sz="2400" dirty="0"/>
              <a:t>Drygt  56% av medlemsföretagen har varit på minst ett möte.</a:t>
            </a:r>
          </a:p>
        </p:txBody>
      </p:sp>
      <p:pic>
        <p:nvPicPr>
          <p:cNvPr id="10" name="Bildobjekt 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34945" y="5051324"/>
            <a:ext cx="2426687" cy="1820015"/>
          </a:xfrm>
          <a:prstGeom prst="rect">
            <a:avLst/>
          </a:prstGeom>
        </p:spPr>
      </p:pic>
      <p:pic>
        <p:nvPicPr>
          <p:cNvPr id="11" name="Bildobjekt 10"/>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890769" y="4788094"/>
            <a:ext cx="1969365" cy="1107768"/>
          </a:xfrm>
          <a:prstGeom prst="rect">
            <a:avLst/>
          </a:prstGeom>
        </p:spPr>
      </p:pic>
      <p:pic>
        <p:nvPicPr>
          <p:cNvPr id="13" name="Bildobjekt 1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0" y="3646866"/>
            <a:ext cx="1463974" cy="823486"/>
          </a:xfrm>
          <a:prstGeom prst="rect">
            <a:avLst/>
          </a:prstGeom>
        </p:spPr>
      </p:pic>
      <p:pic>
        <p:nvPicPr>
          <p:cNvPr id="2" name="Bildobjekt 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620285" y="4080249"/>
            <a:ext cx="2549907" cy="1912430"/>
          </a:xfrm>
          <a:prstGeom prst="rect">
            <a:avLst/>
          </a:prstGeom>
        </p:spPr>
      </p:pic>
      <p:pic>
        <p:nvPicPr>
          <p:cNvPr id="23" name="Bildobjekt 22"/>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034974" y="4490119"/>
            <a:ext cx="1153297" cy="864973"/>
          </a:xfrm>
          <a:prstGeom prst="rect">
            <a:avLst/>
          </a:prstGeom>
        </p:spPr>
      </p:pic>
      <p:pic>
        <p:nvPicPr>
          <p:cNvPr id="32" name="Bildobjekt 3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374757" y="5619157"/>
            <a:ext cx="1668676" cy="1251507"/>
          </a:xfrm>
          <a:prstGeom prst="rect">
            <a:avLst/>
          </a:prstGeom>
        </p:spPr>
      </p:pic>
    </p:spTree>
    <p:extLst>
      <p:ext uri="{BB962C8B-B14F-4D97-AF65-F5344CB8AC3E}">
        <p14:creationId xmlns:p14="http://schemas.microsoft.com/office/powerpoint/2010/main" val="222704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95361"/>
            <a:ext cx="7886700" cy="1325563"/>
          </a:xfrm>
        </p:spPr>
        <p:txBody>
          <a:bodyPr>
            <a:normAutofit/>
          </a:bodyPr>
          <a:lstStyle/>
          <a:p>
            <a:pPr algn="ctr"/>
            <a:r>
              <a:rPr lang="sv-SE" sz="6000" b="1" dirty="0"/>
              <a:t>Verksamhet</a:t>
            </a:r>
            <a:endParaRPr lang="sv-SE" sz="6000" b="1" dirty="0">
              <a:latin typeface="+mn-lt"/>
            </a:endParaRPr>
          </a:p>
        </p:txBody>
      </p:sp>
      <p:sp>
        <p:nvSpPr>
          <p:cNvPr id="3" name="Platshållare för innehåll 2"/>
          <p:cNvSpPr>
            <a:spLocks noGrp="1"/>
          </p:cNvSpPr>
          <p:nvPr>
            <p:ph idx="1"/>
          </p:nvPr>
        </p:nvSpPr>
        <p:spPr>
          <a:xfrm>
            <a:off x="478302" y="1167618"/>
            <a:ext cx="8285870" cy="5276984"/>
          </a:xfrm>
        </p:spPr>
        <p:txBody>
          <a:bodyPr>
            <a:normAutofit fontScale="85000" lnSpcReduction="20000"/>
          </a:bodyPr>
          <a:lstStyle/>
          <a:p>
            <a:r>
              <a:rPr lang="sv-SE" sz="2400" dirty="0"/>
              <a:t>Företagsfrukostar och företagsbesök</a:t>
            </a:r>
          </a:p>
          <a:p>
            <a:endParaRPr lang="sv-SE" sz="2400" dirty="0"/>
          </a:p>
          <a:p>
            <a:r>
              <a:rPr lang="sv-SE" sz="2400" dirty="0"/>
              <a:t>Runda-bords samtal </a:t>
            </a:r>
            <a:r>
              <a:rPr lang="sv-SE" sz="2400" dirty="0" smtClean="0"/>
              <a:t>(tema försäljning, rekrytering </a:t>
            </a:r>
            <a:r>
              <a:rPr lang="sv-SE" sz="2400" dirty="0"/>
              <a:t>och </a:t>
            </a:r>
            <a:r>
              <a:rPr lang="sv-SE" sz="2400" dirty="0" smtClean="0"/>
              <a:t>digitalisering, ett 60-tal medlemmar har deltagit)</a:t>
            </a:r>
            <a:endParaRPr lang="sv-SE" sz="2400" dirty="0"/>
          </a:p>
          <a:p>
            <a:pPr marL="0" indent="0">
              <a:buNone/>
            </a:pPr>
            <a:endParaRPr lang="sv-SE" sz="2400" dirty="0"/>
          </a:p>
          <a:p>
            <a:r>
              <a:rPr lang="sv-SE" sz="2400" dirty="0"/>
              <a:t>Besök hos medlemsföretag</a:t>
            </a:r>
            <a:br>
              <a:rPr lang="sv-SE" sz="2400" dirty="0"/>
            </a:br>
            <a:endParaRPr lang="sv-SE" sz="2400" dirty="0"/>
          </a:p>
          <a:p>
            <a:r>
              <a:rPr lang="sv-SE" sz="2400" dirty="0"/>
              <a:t>Made in Skövde 13 möten och underleverantörsmässa</a:t>
            </a:r>
            <a:br>
              <a:rPr lang="sv-SE" sz="2400" dirty="0"/>
            </a:br>
            <a:endParaRPr lang="sv-SE" sz="2400" dirty="0"/>
          </a:p>
          <a:p>
            <a:r>
              <a:rPr lang="sv-SE" sz="2400" dirty="0"/>
              <a:t>Fortsatt fiberutbyggnad landsbygden</a:t>
            </a:r>
            <a:br>
              <a:rPr lang="sv-SE" sz="2400" dirty="0"/>
            </a:br>
            <a:endParaRPr lang="sv-SE" sz="2400" dirty="0"/>
          </a:p>
          <a:p>
            <a:r>
              <a:rPr lang="sv-SE" sz="2400" dirty="0"/>
              <a:t>Sweden Game Arena och Sweden Game Conference</a:t>
            </a:r>
          </a:p>
          <a:p>
            <a:endParaRPr lang="sv-SE" sz="2400" dirty="0"/>
          </a:p>
          <a:p>
            <a:r>
              <a:rPr lang="sv-SE" sz="2400" dirty="0"/>
              <a:t>Swedbank tillväxtdag</a:t>
            </a:r>
            <a:br>
              <a:rPr lang="sv-SE" sz="2400" dirty="0"/>
            </a:br>
            <a:endParaRPr lang="sv-SE" sz="2400" dirty="0"/>
          </a:p>
          <a:p>
            <a:r>
              <a:rPr lang="sv-SE" sz="2400" dirty="0"/>
              <a:t>UF-Mässan</a:t>
            </a:r>
            <a:br>
              <a:rPr lang="sv-SE" sz="2400" dirty="0"/>
            </a:br>
            <a:endParaRPr lang="sv-SE" sz="2400" dirty="0"/>
          </a:p>
          <a:p>
            <a:r>
              <a:rPr lang="sv-SE" sz="2400" dirty="0"/>
              <a:t>Besök av Landskronas kommunalråd Torkild Strandberg</a:t>
            </a:r>
          </a:p>
          <a:p>
            <a:endParaRPr lang="sv-SE" sz="2400" dirty="0"/>
          </a:p>
          <a:p>
            <a:endParaRPr lang="sv-SE" dirty="0"/>
          </a:p>
        </p:txBody>
      </p:sp>
      <p:pic>
        <p:nvPicPr>
          <p:cNvPr id="4" name="Bildobjekt 3">
            <a:extLst>
              <a:ext uri="{FF2B5EF4-FFF2-40B4-BE49-F238E27FC236}">
                <a16:creationId xmlns:a16="http://schemas.microsoft.com/office/drawing/2014/main" xmlns="" id="{E05E15BF-82C0-402A-B9D8-F2822BB9A4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0005" y="5622509"/>
            <a:ext cx="1651541" cy="1034534"/>
          </a:xfrm>
          <a:prstGeom prst="rect">
            <a:avLst/>
          </a:prstGeom>
        </p:spPr>
      </p:pic>
    </p:spTree>
    <p:extLst>
      <p:ext uri="{BB962C8B-B14F-4D97-AF65-F5344CB8AC3E}">
        <p14:creationId xmlns:p14="http://schemas.microsoft.com/office/powerpoint/2010/main" val="3374214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1402818" y="105064"/>
            <a:ext cx="6447501" cy="1320800"/>
          </a:xfrm>
        </p:spPr>
        <p:txBody>
          <a:bodyPr>
            <a:normAutofit/>
          </a:bodyPr>
          <a:lstStyle/>
          <a:p>
            <a:pPr algn="ctr"/>
            <a:r>
              <a:rPr lang="sv-SE" sz="6000" b="1" dirty="0">
                <a:latin typeface="+mn-lt"/>
              </a:rPr>
              <a:t>Priser</a:t>
            </a:r>
          </a:p>
        </p:txBody>
      </p:sp>
      <p:sp>
        <p:nvSpPr>
          <p:cNvPr id="3" name="Platshållare för innehåll 2"/>
          <p:cNvSpPr>
            <a:spLocks noGrp="1"/>
          </p:cNvSpPr>
          <p:nvPr>
            <p:ph idx="1"/>
          </p:nvPr>
        </p:nvSpPr>
        <p:spPr>
          <a:xfrm>
            <a:off x="165136" y="1622812"/>
            <a:ext cx="8721969" cy="4824472"/>
          </a:xfrm>
        </p:spPr>
        <p:txBody>
          <a:bodyPr>
            <a:normAutofit/>
          </a:bodyPr>
          <a:lstStyle/>
          <a:p>
            <a:pPr marL="0" indent="0">
              <a:buNone/>
            </a:pPr>
            <a:r>
              <a:rPr lang="sv-SE" sz="2600" dirty="0"/>
              <a:t>Näringslivsforums pris 2017: </a:t>
            </a:r>
            <a:r>
              <a:rPr lang="sv-SE" sz="2600" b="1" dirty="0"/>
              <a:t>Thordur Erlingsson</a:t>
            </a:r>
          </a:p>
          <a:p>
            <a:pPr marL="0" indent="0">
              <a:buNone/>
            </a:pPr>
            <a:endParaRPr lang="sv-SE" sz="2000" b="1" dirty="0">
              <a:solidFill>
                <a:schemeClr val="accent2"/>
              </a:solidFill>
            </a:endParaRPr>
          </a:p>
          <a:p>
            <a:pPr marL="0" indent="0">
              <a:buNone/>
            </a:pPr>
            <a:endParaRPr lang="sv-SE" sz="2000" b="1" dirty="0">
              <a:solidFill>
                <a:schemeClr val="accent2"/>
              </a:solidFill>
            </a:endParaRPr>
          </a:p>
          <a:p>
            <a:pPr marL="0" indent="0">
              <a:buNone/>
            </a:pPr>
            <a:r>
              <a:rPr lang="sv-SE" sz="2600" dirty="0"/>
              <a:t>Näringslivsforums landsbygdsnäringspris 2017: </a:t>
            </a:r>
            <a:r>
              <a:rPr lang="sv-SE" sz="2600" b="1" dirty="0"/>
              <a:t>VS Däck i Värsås </a:t>
            </a:r>
          </a:p>
          <a:p>
            <a:pPr marL="0" indent="0">
              <a:buNone/>
            </a:pPr>
            <a:endParaRPr lang="sv-SE" sz="2600" b="1" dirty="0"/>
          </a:p>
          <a:p>
            <a:pPr marL="0" indent="0">
              <a:buNone/>
            </a:pPr>
            <a:r>
              <a:rPr lang="sv-SE" sz="2600" b="1" dirty="0">
                <a:solidFill>
                  <a:schemeClr val="accent2"/>
                </a:solidFill>
              </a:rPr>
              <a:t/>
            </a:r>
            <a:br>
              <a:rPr lang="sv-SE" sz="2600" b="1" dirty="0">
                <a:solidFill>
                  <a:schemeClr val="accent2"/>
                </a:solidFill>
              </a:rPr>
            </a:br>
            <a:r>
              <a:rPr lang="sv-SE" sz="2600" dirty="0"/>
              <a:t>Rookie of the Year 2016: </a:t>
            </a:r>
            <a:r>
              <a:rPr lang="sv-SE" sz="2600" b="1" dirty="0"/>
              <a:t>Doublemoose </a:t>
            </a:r>
          </a:p>
          <a:p>
            <a:endParaRPr lang="sv-SE" b="1" dirty="0">
              <a:solidFill>
                <a:schemeClr val="accent2"/>
              </a:solidFill>
            </a:endParaRPr>
          </a:p>
        </p:txBody>
      </p:sp>
      <p:pic>
        <p:nvPicPr>
          <p:cNvPr id="4" name="Bildobjekt 3">
            <a:extLst>
              <a:ext uri="{FF2B5EF4-FFF2-40B4-BE49-F238E27FC236}">
                <a16:creationId xmlns:a16="http://schemas.microsoft.com/office/drawing/2014/main" xmlns="" id="{43D23F22-F1E0-4ED9-AE9C-1FA58EBE02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5564" y="5640398"/>
            <a:ext cx="1651541" cy="1034534"/>
          </a:xfrm>
          <a:prstGeom prst="rect">
            <a:avLst/>
          </a:prstGeom>
        </p:spPr>
      </p:pic>
    </p:spTree>
    <p:extLst>
      <p:ext uri="{BB962C8B-B14F-4D97-AF65-F5344CB8AC3E}">
        <p14:creationId xmlns:p14="http://schemas.microsoft.com/office/powerpoint/2010/main" val="1947295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1176407" y="23341"/>
            <a:ext cx="6447501" cy="1320800"/>
          </a:xfrm>
        </p:spPr>
        <p:txBody>
          <a:bodyPr>
            <a:normAutofit/>
          </a:bodyPr>
          <a:lstStyle/>
          <a:p>
            <a:pPr algn="ctr"/>
            <a:r>
              <a:rPr lang="sv-SE" sz="4800" b="1" dirty="0">
                <a:latin typeface="Calibri" panose="020F0502020204030204" pitchFamily="34" charset="0"/>
                <a:cs typeface="Calibri" panose="020F0502020204030204" pitchFamily="34" charset="0"/>
              </a:rPr>
              <a:t>2018</a:t>
            </a:r>
          </a:p>
        </p:txBody>
      </p:sp>
      <p:sp>
        <p:nvSpPr>
          <p:cNvPr id="3" name="Platshållare för innehåll 2"/>
          <p:cNvSpPr>
            <a:spLocks noGrp="1"/>
          </p:cNvSpPr>
          <p:nvPr>
            <p:ph idx="1"/>
          </p:nvPr>
        </p:nvSpPr>
        <p:spPr>
          <a:xfrm>
            <a:off x="237548" y="1337784"/>
            <a:ext cx="9242474" cy="5978315"/>
          </a:xfrm>
        </p:spPr>
        <p:txBody>
          <a:bodyPr>
            <a:normAutofit/>
          </a:bodyPr>
          <a:lstStyle/>
          <a:p>
            <a:r>
              <a:rPr lang="sv-SE" sz="3200" dirty="0"/>
              <a:t>Företagsklimatet</a:t>
            </a:r>
          </a:p>
          <a:p>
            <a:pPr marL="0" indent="0">
              <a:buNone/>
            </a:pPr>
            <a:endParaRPr lang="sv-SE" sz="3200" dirty="0"/>
          </a:p>
          <a:p>
            <a:r>
              <a:rPr lang="sv-SE" sz="3200" dirty="0"/>
              <a:t>Verksamhets- och organisationsöversyn</a:t>
            </a:r>
            <a:br>
              <a:rPr lang="sv-SE" sz="3200" dirty="0"/>
            </a:br>
            <a:endParaRPr lang="sv-SE" sz="3200" dirty="0"/>
          </a:p>
          <a:p>
            <a:r>
              <a:rPr lang="sv-SE" sz="3200" dirty="0"/>
              <a:t>Rekrytering ny verksamhetsledare</a:t>
            </a:r>
            <a:br>
              <a:rPr lang="sv-SE" sz="3200" dirty="0"/>
            </a:br>
            <a:endParaRPr lang="sv-SE" sz="3200" dirty="0"/>
          </a:p>
        </p:txBody>
      </p:sp>
      <p:pic>
        <p:nvPicPr>
          <p:cNvPr id="4" name="Bildobjekt 3">
            <a:extLst>
              <a:ext uri="{FF2B5EF4-FFF2-40B4-BE49-F238E27FC236}">
                <a16:creationId xmlns:a16="http://schemas.microsoft.com/office/drawing/2014/main" xmlns="" id="{93FABCDE-926A-40F8-84DB-46D0332BA2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5564" y="5640398"/>
            <a:ext cx="1651541" cy="1034534"/>
          </a:xfrm>
          <a:prstGeom prst="rect">
            <a:avLst/>
          </a:prstGeom>
        </p:spPr>
      </p:pic>
    </p:spTree>
    <p:extLst>
      <p:ext uri="{BB962C8B-B14F-4D97-AF65-F5344CB8AC3E}">
        <p14:creationId xmlns:p14="http://schemas.microsoft.com/office/powerpoint/2010/main" val="2131878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628650" y="169642"/>
            <a:ext cx="7886700" cy="1325563"/>
          </a:xfrm>
        </p:spPr>
        <p:txBody>
          <a:bodyPr>
            <a:normAutofit/>
          </a:bodyPr>
          <a:lstStyle/>
          <a:p>
            <a:r>
              <a:rPr lang="sv-SE" sz="4400" b="1" dirty="0">
                <a:latin typeface="Calibri" panose="020F0502020204030204" pitchFamily="34" charset="0"/>
                <a:cs typeface="Calibri" panose="020F0502020204030204" pitchFamily="34" charset="0"/>
              </a:rPr>
              <a:t>Medlemsutveckling 2013-2017</a:t>
            </a:r>
          </a:p>
        </p:txBody>
      </p:sp>
      <p:graphicFrame>
        <p:nvGraphicFramePr>
          <p:cNvPr id="7" name="Diagram 6"/>
          <p:cNvGraphicFramePr>
            <a:graphicFrameLocks/>
          </p:cNvGraphicFramePr>
          <p:nvPr>
            <p:extLst>
              <p:ext uri="{D42A27DB-BD31-4B8C-83A1-F6EECF244321}">
                <p14:modId xmlns:p14="http://schemas.microsoft.com/office/powerpoint/2010/main" val="1753160950"/>
              </p:ext>
            </p:extLst>
          </p:nvPr>
        </p:nvGraphicFramePr>
        <p:xfrm>
          <a:off x="643942" y="1308296"/>
          <a:ext cx="7593991" cy="434553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2228134" y="5422991"/>
            <a:ext cx="5818585" cy="461665"/>
          </a:xfrm>
          <a:prstGeom prst="rect">
            <a:avLst/>
          </a:prstGeom>
          <a:noFill/>
        </p:spPr>
        <p:txBody>
          <a:bodyPr wrap="square" rtlCol="0">
            <a:spAutoFit/>
          </a:bodyPr>
          <a:lstStyle/>
          <a:p>
            <a:r>
              <a:rPr lang="sv-SE" sz="1400" dirty="0"/>
              <a:t>   </a:t>
            </a:r>
            <a:r>
              <a:rPr lang="sv-SE" sz="2400" b="1" dirty="0"/>
              <a:t>2013	   2014	     2015     2016      2017</a:t>
            </a:r>
            <a:endParaRPr lang="sv-SE" sz="1400" b="1" dirty="0"/>
          </a:p>
        </p:txBody>
      </p:sp>
      <p:pic>
        <p:nvPicPr>
          <p:cNvPr id="5" name="Bildobjekt 4">
            <a:extLst>
              <a:ext uri="{FF2B5EF4-FFF2-40B4-BE49-F238E27FC236}">
                <a16:creationId xmlns:a16="http://schemas.microsoft.com/office/drawing/2014/main" xmlns="" id="{32E5C5E3-8E9A-468E-9B98-F084158631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1679" y="5653824"/>
            <a:ext cx="1651541" cy="1034534"/>
          </a:xfrm>
          <a:prstGeom prst="rect">
            <a:avLst/>
          </a:prstGeom>
        </p:spPr>
      </p:pic>
    </p:spTree>
    <p:extLst>
      <p:ext uri="{BB962C8B-B14F-4D97-AF65-F5344CB8AC3E}">
        <p14:creationId xmlns:p14="http://schemas.microsoft.com/office/powerpoint/2010/main" val="3993889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a:xfrm>
            <a:off x="835903" y="0"/>
            <a:ext cx="7472194" cy="1677988"/>
          </a:xfrm>
        </p:spPr>
        <p:txBody>
          <a:bodyPr>
            <a:normAutofit/>
          </a:bodyPr>
          <a:lstStyle/>
          <a:p>
            <a:pPr algn="ctr"/>
            <a:r>
              <a:rPr lang="sv-SE" sz="4800" dirty="0">
                <a:latin typeface="+mn-lt"/>
              </a:rPr>
              <a:t>Förvaltningsberättelse 2017</a:t>
            </a:r>
          </a:p>
        </p:txBody>
      </p:sp>
      <p:graphicFrame>
        <p:nvGraphicFramePr>
          <p:cNvPr id="53" name="Tabell 52"/>
          <p:cNvGraphicFramePr>
            <a:graphicFrameLocks noGrp="1"/>
          </p:cNvGraphicFramePr>
          <p:nvPr>
            <p:extLst>
              <p:ext uri="{D42A27DB-BD31-4B8C-83A1-F6EECF244321}">
                <p14:modId xmlns:p14="http://schemas.microsoft.com/office/powerpoint/2010/main" val="2316243612"/>
              </p:ext>
            </p:extLst>
          </p:nvPr>
        </p:nvGraphicFramePr>
        <p:xfrm>
          <a:off x="0" y="1645920"/>
          <a:ext cx="9144000" cy="5212080"/>
        </p:xfrm>
        <a:graphic>
          <a:graphicData uri="http://schemas.openxmlformats.org/drawingml/2006/table">
            <a:tbl>
              <a:tblPr firstRow="1" bandRow="1">
                <a:tableStyleId>{5C22544A-7EE6-4342-B048-85BDC9FD1C3A}</a:tableStyleId>
              </a:tblPr>
              <a:tblGrid>
                <a:gridCol w="5225135">
                  <a:extLst>
                    <a:ext uri="{9D8B030D-6E8A-4147-A177-3AD203B41FA5}">
                      <a16:colId xmlns:a16="http://schemas.microsoft.com/office/drawing/2014/main" xmlns="" val="20000"/>
                    </a:ext>
                  </a:extLst>
                </a:gridCol>
                <a:gridCol w="2017725">
                  <a:extLst>
                    <a:ext uri="{9D8B030D-6E8A-4147-A177-3AD203B41FA5}">
                      <a16:colId xmlns:a16="http://schemas.microsoft.com/office/drawing/2014/main" xmlns="" val="20001"/>
                    </a:ext>
                  </a:extLst>
                </a:gridCol>
                <a:gridCol w="1901140">
                  <a:extLst>
                    <a:ext uri="{9D8B030D-6E8A-4147-A177-3AD203B41FA5}">
                      <a16:colId xmlns:a16="http://schemas.microsoft.com/office/drawing/2014/main" xmlns="" val="20002"/>
                    </a:ext>
                  </a:extLst>
                </a:gridCol>
              </a:tblGrid>
              <a:tr h="868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2800" b="1" i="0" u="none" strike="noStrike" cap="none" normalizeH="0" baseline="0" dirty="0">
                          <a:ln>
                            <a:noFill/>
                          </a:ln>
                          <a:solidFill>
                            <a:schemeClr val="bg1"/>
                          </a:solidFill>
                          <a:effectLst/>
                          <a:latin typeface="Calibri" panose="020F0502020204030204" pitchFamily="34" charset="0"/>
                        </a:rPr>
                        <a:t>Resultaträkning</a:t>
                      </a:r>
                      <a:endParaRPr lang="sv-SE" sz="1800" dirty="0">
                        <a:solidFill>
                          <a:schemeClr val="bg1"/>
                        </a:solidFill>
                      </a:endParaRPr>
                    </a:p>
                  </a:txBody>
                  <a:tcPr/>
                </a:tc>
                <a:tc>
                  <a:txBody>
                    <a:bodyPr/>
                    <a:lstStyle/>
                    <a:p>
                      <a:pPr algn="r"/>
                      <a:r>
                        <a:rPr kumimoji="0" lang="sv-SE" altLang="sv-SE" sz="2800" b="1" i="0" u="none" strike="noStrike" cap="none" normalizeH="0" baseline="0" dirty="0">
                          <a:ln>
                            <a:noFill/>
                          </a:ln>
                          <a:solidFill>
                            <a:schemeClr val="bg1"/>
                          </a:solidFill>
                          <a:effectLst/>
                          <a:latin typeface="Calibri" panose="020F0502020204030204" pitchFamily="34" charset="0"/>
                        </a:rPr>
                        <a:t>2017</a:t>
                      </a:r>
                      <a:endParaRPr lang="sv-SE" sz="2800" dirty="0">
                        <a:solidFill>
                          <a:schemeClr val="bg1"/>
                        </a:solidFill>
                      </a:endParaRPr>
                    </a:p>
                  </a:txBody>
                  <a:tcPr/>
                </a:tc>
                <a:tc>
                  <a:txBody>
                    <a:bodyPr/>
                    <a:lstStyle/>
                    <a:p>
                      <a:pPr algn="r"/>
                      <a:r>
                        <a:rPr kumimoji="0" lang="sv-SE" altLang="sv-SE" sz="2800" b="1" i="0" u="none" strike="noStrike" cap="none" normalizeH="0" baseline="0" dirty="0">
                          <a:ln>
                            <a:noFill/>
                          </a:ln>
                          <a:solidFill>
                            <a:schemeClr val="bg1"/>
                          </a:solidFill>
                          <a:effectLst/>
                          <a:latin typeface="Calibri" panose="020F0502020204030204" pitchFamily="34" charset="0"/>
                        </a:rPr>
                        <a:t>2016</a:t>
                      </a:r>
                      <a:endParaRPr lang="sv-SE" sz="2800" dirty="0">
                        <a:solidFill>
                          <a:schemeClr val="bg1"/>
                        </a:solidFill>
                      </a:endParaRPr>
                    </a:p>
                  </a:txBody>
                  <a:tcPr/>
                </a:tc>
                <a:extLst>
                  <a:ext uri="{0D108BD9-81ED-4DB2-BD59-A6C34878D82A}">
                    <a16:rowId xmlns:a16="http://schemas.microsoft.com/office/drawing/2014/main" xmlns="" val="10000"/>
                  </a:ext>
                </a:extLst>
              </a:tr>
              <a:tr h="868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cap="none" normalizeH="0" baseline="0" dirty="0">
                          <a:ln>
                            <a:noFill/>
                          </a:ln>
                          <a:solidFill>
                            <a:schemeClr val="tx1"/>
                          </a:solidFill>
                          <a:effectLst/>
                          <a:latin typeface="Calibri" panose="020F0502020204030204" pitchFamily="34" charset="0"/>
                        </a:rPr>
                        <a:t>Intäkter</a:t>
                      </a:r>
                      <a:endParaRPr lang="sv-SE" sz="1600" dirty="0">
                        <a:solidFill>
                          <a:schemeClr val="tx1"/>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sz="2400" dirty="0"/>
                        <a:t>702 299</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altLang="sv-SE" sz="2400" dirty="0">
                          <a:solidFill>
                            <a:srgbClr val="000000"/>
                          </a:solidFill>
                          <a:latin typeface="Calibri" panose="020F0502020204030204" pitchFamily="34" charset="0"/>
                        </a:rPr>
                        <a:t>668 503</a:t>
                      </a:r>
                      <a:endParaRPr lang="sv-SE" sz="2400" dirty="0"/>
                    </a:p>
                  </a:txBody>
                  <a:tcPr/>
                </a:tc>
                <a:extLst>
                  <a:ext uri="{0D108BD9-81ED-4DB2-BD59-A6C34878D82A}">
                    <a16:rowId xmlns:a16="http://schemas.microsoft.com/office/drawing/2014/main" xmlns="" val="10001"/>
                  </a:ext>
                </a:extLst>
              </a:tr>
              <a:tr h="868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cap="none" normalizeH="0" baseline="0" dirty="0">
                          <a:ln>
                            <a:noFill/>
                          </a:ln>
                          <a:solidFill>
                            <a:schemeClr val="tx1"/>
                          </a:solidFill>
                          <a:effectLst/>
                          <a:latin typeface="Calibri" panose="020F0502020204030204" pitchFamily="34" charset="0"/>
                        </a:rPr>
                        <a:t>Kostnader</a:t>
                      </a:r>
                      <a:endParaRPr kumimoji="0" lang="sv-SE" altLang="sv-SE" sz="2800" b="0" i="0" u="none" strike="noStrike" cap="none" normalizeH="0" baseline="0" dirty="0">
                        <a:ln>
                          <a:noFill/>
                        </a:ln>
                        <a:solidFill>
                          <a:schemeClr val="tx1"/>
                        </a:solidFill>
                        <a:effectLst/>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sz="2400" dirty="0"/>
                        <a:t>636 659</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altLang="sv-SE" sz="2400" dirty="0">
                          <a:solidFill>
                            <a:srgbClr val="000000"/>
                          </a:solidFill>
                          <a:latin typeface="Calibri" panose="020F0502020204030204" pitchFamily="34" charset="0"/>
                        </a:rPr>
                        <a:t>782 660</a:t>
                      </a:r>
                      <a:endParaRPr lang="sv-SE" sz="2400" dirty="0"/>
                    </a:p>
                  </a:txBody>
                  <a:tcPr/>
                </a:tc>
                <a:extLst>
                  <a:ext uri="{0D108BD9-81ED-4DB2-BD59-A6C34878D82A}">
                    <a16:rowId xmlns:a16="http://schemas.microsoft.com/office/drawing/2014/main" xmlns="" val="10002"/>
                  </a:ext>
                </a:extLst>
              </a:tr>
              <a:tr h="868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cap="none" normalizeH="0" baseline="0" dirty="0">
                          <a:ln>
                            <a:noFill/>
                          </a:ln>
                          <a:solidFill>
                            <a:schemeClr val="tx1"/>
                          </a:solidFill>
                          <a:effectLst/>
                          <a:latin typeface="Calibri" panose="020F0502020204030204" pitchFamily="34" charset="0"/>
                        </a:rPr>
                        <a:t>Rörelseresultat</a:t>
                      </a:r>
                      <a:endParaRPr kumimoji="0" lang="sv-SE" altLang="sv-SE" sz="2800" b="0" i="0" u="none" strike="noStrike" cap="none" normalizeH="0" baseline="0" dirty="0">
                        <a:ln>
                          <a:noFill/>
                        </a:ln>
                        <a:solidFill>
                          <a:schemeClr val="tx1"/>
                        </a:solidFill>
                        <a:effectLst/>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sz="2400" dirty="0"/>
                        <a:t>+65</a:t>
                      </a:r>
                      <a:r>
                        <a:rPr lang="sv-SE" sz="2400" baseline="0" dirty="0"/>
                        <a:t> 640</a:t>
                      </a:r>
                      <a:endParaRPr lang="sv-SE" sz="2400"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altLang="sv-SE" sz="2400" dirty="0">
                          <a:solidFill>
                            <a:srgbClr val="000000"/>
                          </a:solidFill>
                          <a:latin typeface="Calibri" panose="020F0502020204030204" pitchFamily="34" charset="0"/>
                        </a:rPr>
                        <a:t>-114 157</a:t>
                      </a:r>
                      <a:endParaRPr lang="sv-SE" sz="2400" dirty="0"/>
                    </a:p>
                  </a:txBody>
                  <a:tcPr/>
                </a:tc>
                <a:extLst>
                  <a:ext uri="{0D108BD9-81ED-4DB2-BD59-A6C34878D82A}">
                    <a16:rowId xmlns:a16="http://schemas.microsoft.com/office/drawing/2014/main" xmlns="" val="10003"/>
                  </a:ext>
                </a:extLst>
              </a:tr>
              <a:tr h="868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cap="none" normalizeH="0" baseline="0" dirty="0">
                          <a:ln>
                            <a:noFill/>
                          </a:ln>
                          <a:solidFill>
                            <a:schemeClr val="tx1"/>
                          </a:solidFill>
                          <a:effectLst/>
                          <a:latin typeface="Calibri" panose="020F0502020204030204" pitchFamily="34" charset="0"/>
                        </a:rPr>
                        <a:t>Resultat efter finansiella poster</a:t>
                      </a:r>
                      <a:endParaRPr lang="sv-SE" sz="1600" dirty="0">
                        <a:solidFill>
                          <a:schemeClr val="tx1"/>
                        </a:solidFill>
                      </a:endParaRPr>
                    </a:p>
                  </a:txBody>
                  <a:tcPr/>
                </a:tc>
                <a:tc>
                  <a:txBody>
                    <a:bodyPr/>
                    <a:lstStyle/>
                    <a:p>
                      <a:pPr algn="r"/>
                      <a:r>
                        <a:rPr lang="sv-SE" sz="2400" dirty="0"/>
                        <a:t>+ 65 643</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altLang="sv-SE" sz="2400" dirty="0">
                          <a:solidFill>
                            <a:srgbClr val="000000"/>
                          </a:solidFill>
                          <a:latin typeface="Calibri" panose="020F0502020204030204" pitchFamily="34" charset="0"/>
                        </a:rPr>
                        <a:t>-114</a:t>
                      </a:r>
                      <a:r>
                        <a:rPr lang="sv-SE" altLang="sv-SE" sz="2400" baseline="0" dirty="0">
                          <a:solidFill>
                            <a:srgbClr val="000000"/>
                          </a:solidFill>
                          <a:latin typeface="Calibri" panose="020F0502020204030204" pitchFamily="34" charset="0"/>
                        </a:rPr>
                        <a:t> 219</a:t>
                      </a:r>
                      <a:endParaRPr lang="sv-SE" sz="2400" dirty="0"/>
                    </a:p>
                  </a:txBody>
                  <a:tcPr/>
                </a:tc>
                <a:extLst>
                  <a:ext uri="{0D108BD9-81ED-4DB2-BD59-A6C34878D82A}">
                    <a16:rowId xmlns:a16="http://schemas.microsoft.com/office/drawing/2014/main" xmlns="" val="10004"/>
                  </a:ext>
                </a:extLst>
              </a:tr>
              <a:tr h="868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altLang="sv-SE" sz="2400" b="1" i="0" u="none" strike="noStrike" cap="none" normalizeH="0" baseline="0" dirty="0">
                          <a:ln>
                            <a:noFill/>
                          </a:ln>
                          <a:solidFill>
                            <a:schemeClr val="tx1"/>
                          </a:solidFill>
                          <a:effectLst/>
                          <a:latin typeface="Calibri" panose="020F0502020204030204" pitchFamily="34" charset="0"/>
                        </a:rPr>
                        <a:t>Årets resultat</a:t>
                      </a:r>
                      <a:endParaRPr lang="sv-SE" sz="1600" dirty="0">
                        <a:solidFill>
                          <a:schemeClr val="tx1"/>
                        </a:solidFill>
                      </a:endParaRP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sz="2400" b="1" dirty="0">
                          <a:solidFill>
                            <a:schemeClr val="tx1"/>
                          </a:solidFill>
                        </a:rPr>
                        <a:t>+65 643</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sv-SE" altLang="sv-SE" sz="2400" b="1" dirty="0">
                          <a:solidFill>
                            <a:schemeClr val="tx1"/>
                          </a:solidFill>
                          <a:latin typeface="Calibri" panose="020F0502020204030204" pitchFamily="34" charset="0"/>
                        </a:rPr>
                        <a:t>-114</a:t>
                      </a:r>
                      <a:r>
                        <a:rPr lang="sv-SE" altLang="sv-SE" sz="2400" b="1" baseline="0" dirty="0">
                          <a:solidFill>
                            <a:schemeClr val="tx1"/>
                          </a:solidFill>
                          <a:latin typeface="Calibri" panose="020F0502020204030204" pitchFamily="34" charset="0"/>
                        </a:rPr>
                        <a:t> 219</a:t>
                      </a:r>
                      <a:endParaRPr lang="sv-SE" sz="2400" b="1" dirty="0">
                        <a:solidFill>
                          <a:schemeClr val="tx1"/>
                        </a:solidFill>
                      </a:endParaRP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832652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82585</TotalTime>
  <Words>453</Words>
  <Application>Microsoft Office PowerPoint</Application>
  <PresentationFormat>OH-bild</PresentationFormat>
  <Paragraphs>107</Paragraphs>
  <Slides>11</Slides>
  <Notes>2</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Arial</vt:lpstr>
      <vt:lpstr>Calibri</vt:lpstr>
      <vt:lpstr>Calibri Light</vt:lpstr>
      <vt:lpstr>Gabriola</vt:lpstr>
      <vt:lpstr>Office-tema</vt:lpstr>
      <vt:lpstr>PowerPoint-presentation</vt:lpstr>
      <vt:lpstr>Verksamhetsberättelse 2017</vt:lpstr>
      <vt:lpstr>PowerPoint-presentation</vt:lpstr>
      <vt:lpstr>PowerPoint-presentation</vt:lpstr>
      <vt:lpstr>Verksamhet</vt:lpstr>
      <vt:lpstr>Priser</vt:lpstr>
      <vt:lpstr>2018</vt:lpstr>
      <vt:lpstr>Medlemsutveckling 2013-2017</vt:lpstr>
      <vt:lpstr>Förvaltningsberättelse 2017</vt:lpstr>
      <vt:lpstr>PowerPoint-presentation</vt:lpstr>
      <vt:lpstr>Balansräkning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Erik Hasselström</dc:creator>
  <cp:lastModifiedBy>Erik Hasselström</cp:lastModifiedBy>
  <cp:revision>144</cp:revision>
  <dcterms:created xsi:type="dcterms:W3CDTF">2016-03-07T12:40:50Z</dcterms:created>
  <dcterms:modified xsi:type="dcterms:W3CDTF">2018-03-26T09:38:33Z</dcterms:modified>
</cp:coreProperties>
</file>