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9"/>
  </p:notesMasterIdLst>
  <p:sldIdLst>
    <p:sldId id="439" r:id="rId5"/>
    <p:sldId id="460" r:id="rId6"/>
    <p:sldId id="461" r:id="rId7"/>
    <p:sldId id="462" r:id="rId8"/>
    <p:sldId id="463" r:id="rId9"/>
    <p:sldId id="464" r:id="rId10"/>
    <p:sldId id="465" r:id="rId11"/>
    <p:sldId id="466" r:id="rId12"/>
    <p:sldId id="467" r:id="rId13"/>
    <p:sldId id="468" r:id="rId14"/>
    <p:sldId id="469" r:id="rId15"/>
    <p:sldId id="470" r:id="rId16"/>
    <p:sldId id="472" r:id="rId17"/>
    <p:sldId id="473" r:id="rId18"/>
    <p:sldId id="474" r:id="rId19"/>
    <p:sldId id="475" r:id="rId20"/>
    <p:sldId id="476" r:id="rId21"/>
    <p:sldId id="477" r:id="rId22"/>
    <p:sldId id="478" r:id="rId23"/>
    <p:sldId id="479" r:id="rId24"/>
    <p:sldId id="480" r:id="rId25"/>
    <p:sldId id="481" r:id="rId26"/>
    <p:sldId id="482" r:id="rId27"/>
    <p:sldId id="483" r:id="rId2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6A8AEC05-E17C-A442-83AB-8FB63CCCB771}">
          <p14:sldIdLst>
            <p14:sldId id="439"/>
            <p14:sldId id="460"/>
            <p14:sldId id="461"/>
            <p14:sldId id="462"/>
            <p14:sldId id="463"/>
            <p14:sldId id="464"/>
            <p14:sldId id="465"/>
            <p14:sldId id="466"/>
            <p14:sldId id="467"/>
            <p14:sldId id="468"/>
            <p14:sldId id="469"/>
            <p14:sldId id="470"/>
            <p14:sldId id="472"/>
            <p14:sldId id="473"/>
            <p14:sldId id="474"/>
            <p14:sldId id="475"/>
            <p14:sldId id="476"/>
            <p14:sldId id="477"/>
            <p14:sldId id="478"/>
            <p14:sldId id="479"/>
            <p14:sldId id="480"/>
            <p14:sldId id="481"/>
            <p14:sldId id="482"/>
            <p14:sldId id="48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F0D9"/>
    <a:srgbClr val="FF7E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60"/>
    <p:restoredTop sz="80269"/>
  </p:normalViewPr>
  <p:slideViewPr>
    <p:cSldViewPr snapToGrid="0">
      <p:cViewPr>
        <p:scale>
          <a:sx n="77" d="100"/>
          <a:sy n="77" d="100"/>
        </p:scale>
        <p:origin x="824" y="400"/>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AB1EB5-0B07-EC4B-AEA6-A1DB04450DFB}" type="datetimeFigureOut">
              <a:rPr lang="sv-SE" smtClean="0"/>
              <a:t>2023-03-22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49899D-D410-5C46-9A4B-7B7D32AC8423}" type="slidenum">
              <a:rPr lang="sv-SE" smtClean="0"/>
              <a:t>‹#›</a:t>
            </a:fld>
            <a:endParaRPr lang="sv-SE"/>
          </a:p>
        </p:txBody>
      </p:sp>
    </p:spTree>
    <p:extLst>
      <p:ext uri="{BB962C8B-B14F-4D97-AF65-F5344CB8AC3E}">
        <p14:creationId xmlns:p14="http://schemas.microsoft.com/office/powerpoint/2010/main" val="1799489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sv-SE" dirty="0"/>
          </a:p>
        </p:txBody>
      </p:sp>
    </p:spTree>
    <p:extLst>
      <p:ext uri="{BB962C8B-B14F-4D97-AF65-F5344CB8AC3E}">
        <p14:creationId xmlns:p14="http://schemas.microsoft.com/office/powerpoint/2010/main" val="38013766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sv-SE" dirty="0"/>
          </a:p>
        </p:txBody>
      </p:sp>
    </p:spTree>
    <p:extLst>
      <p:ext uri="{BB962C8B-B14F-4D97-AF65-F5344CB8AC3E}">
        <p14:creationId xmlns:p14="http://schemas.microsoft.com/office/powerpoint/2010/main" val="582672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sv-SE" dirty="0"/>
          </a:p>
        </p:txBody>
      </p:sp>
    </p:spTree>
    <p:extLst>
      <p:ext uri="{BB962C8B-B14F-4D97-AF65-F5344CB8AC3E}">
        <p14:creationId xmlns:p14="http://schemas.microsoft.com/office/powerpoint/2010/main" val="7549230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sv-SE" dirty="0"/>
          </a:p>
        </p:txBody>
      </p:sp>
    </p:spTree>
    <p:extLst>
      <p:ext uri="{BB962C8B-B14F-4D97-AF65-F5344CB8AC3E}">
        <p14:creationId xmlns:p14="http://schemas.microsoft.com/office/powerpoint/2010/main" val="9500728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sv-SE" dirty="0"/>
          </a:p>
        </p:txBody>
      </p:sp>
    </p:spTree>
    <p:extLst>
      <p:ext uri="{BB962C8B-B14F-4D97-AF65-F5344CB8AC3E}">
        <p14:creationId xmlns:p14="http://schemas.microsoft.com/office/powerpoint/2010/main" val="36286143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sv-SE" dirty="0"/>
          </a:p>
        </p:txBody>
      </p:sp>
    </p:spTree>
    <p:extLst>
      <p:ext uri="{BB962C8B-B14F-4D97-AF65-F5344CB8AC3E}">
        <p14:creationId xmlns:p14="http://schemas.microsoft.com/office/powerpoint/2010/main" val="4511539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sv-SE" dirty="0"/>
          </a:p>
        </p:txBody>
      </p:sp>
    </p:spTree>
    <p:extLst>
      <p:ext uri="{BB962C8B-B14F-4D97-AF65-F5344CB8AC3E}">
        <p14:creationId xmlns:p14="http://schemas.microsoft.com/office/powerpoint/2010/main" val="2821230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sv-SE" dirty="0"/>
          </a:p>
        </p:txBody>
      </p:sp>
    </p:spTree>
    <p:extLst>
      <p:ext uri="{BB962C8B-B14F-4D97-AF65-F5344CB8AC3E}">
        <p14:creationId xmlns:p14="http://schemas.microsoft.com/office/powerpoint/2010/main" val="33066983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sv-SE" dirty="0"/>
          </a:p>
        </p:txBody>
      </p:sp>
    </p:spTree>
    <p:extLst>
      <p:ext uri="{BB962C8B-B14F-4D97-AF65-F5344CB8AC3E}">
        <p14:creationId xmlns:p14="http://schemas.microsoft.com/office/powerpoint/2010/main" val="29511586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sv-SE" dirty="0"/>
          </a:p>
        </p:txBody>
      </p:sp>
    </p:spTree>
    <p:extLst>
      <p:ext uri="{BB962C8B-B14F-4D97-AF65-F5344CB8AC3E}">
        <p14:creationId xmlns:p14="http://schemas.microsoft.com/office/powerpoint/2010/main" val="4859051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sv-SE" dirty="0"/>
          </a:p>
        </p:txBody>
      </p:sp>
    </p:spTree>
    <p:extLst>
      <p:ext uri="{BB962C8B-B14F-4D97-AF65-F5344CB8AC3E}">
        <p14:creationId xmlns:p14="http://schemas.microsoft.com/office/powerpoint/2010/main" val="3762838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sv-SE" dirty="0"/>
          </a:p>
        </p:txBody>
      </p:sp>
    </p:spTree>
    <p:extLst>
      <p:ext uri="{BB962C8B-B14F-4D97-AF65-F5344CB8AC3E}">
        <p14:creationId xmlns:p14="http://schemas.microsoft.com/office/powerpoint/2010/main" val="37389724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sv-SE" dirty="0"/>
          </a:p>
        </p:txBody>
      </p:sp>
    </p:spTree>
    <p:extLst>
      <p:ext uri="{BB962C8B-B14F-4D97-AF65-F5344CB8AC3E}">
        <p14:creationId xmlns:p14="http://schemas.microsoft.com/office/powerpoint/2010/main" val="41699807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sv-SE" dirty="0"/>
          </a:p>
        </p:txBody>
      </p:sp>
    </p:spTree>
    <p:extLst>
      <p:ext uri="{BB962C8B-B14F-4D97-AF65-F5344CB8AC3E}">
        <p14:creationId xmlns:p14="http://schemas.microsoft.com/office/powerpoint/2010/main" val="30049862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sv-SE" dirty="0"/>
          </a:p>
        </p:txBody>
      </p:sp>
    </p:spTree>
    <p:extLst>
      <p:ext uri="{BB962C8B-B14F-4D97-AF65-F5344CB8AC3E}">
        <p14:creationId xmlns:p14="http://schemas.microsoft.com/office/powerpoint/2010/main" val="35012197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SE" dirty="0"/>
              <a:t>Annat fanns inte.. </a:t>
            </a:r>
          </a:p>
        </p:txBody>
      </p:sp>
    </p:spTree>
    <p:extLst>
      <p:ext uri="{BB962C8B-B14F-4D97-AF65-F5344CB8AC3E}">
        <p14:creationId xmlns:p14="http://schemas.microsoft.com/office/powerpoint/2010/main" val="11457910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SE"/>
              <a:t>Annat fanns inte.. </a:t>
            </a:r>
            <a:endParaRPr lang="sv-SE" dirty="0"/>
          </a:p>
        </p:txBody>
      </p:sp>
    </p:spTree>
    <p:extLst>
      <p:ext uri="{BB962C8B-B14F-4D97-AF65-F5344CB8AC3E}">
        <p14:creationId xmlns:p14="http://schemas.microsoft.com/office/powerpoint/2010/main" val="36794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sv-SE" dirty="0"/>
          </a:p>
        </p:txBody>
      </p:sp>
    </p:spTree>
    <p:extLst>
      <p:ext uri="{BB962C8B-B14F-4D97-AF65-F5344CB8AC3E}">
        <p14:creationId xmlns:p14="http://schemas.microsoft.com/office/powerpoint/2010/main" val="2420234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sv-SE" dirty="0"/>
          </a:p>
        </p:txBody>
      </p:sp>
    </p:spTree>
    <p:extLst>
      <p:ext uri="{BB962C8B-B14F-4D97-AF65-F5344CB8AC3E}">
        <p14:creationId xmlns:p14="http://schemas.microsoft.com/office/powerpoint/2010/main" val="2567296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sv-SE" dirty="0"/>
          </a:p>
        </p:txBody>
      </p:sp>
    </p:spTree>
    <p:extLst>
      <p:ext uri="{BB962C8B-B14F-4D97-AF65-F5344CB8AC3E}">
        <p14:creationId xmlns:p14="http://schemas.microsoft.com/office/powerpoint/2010/main" val="368555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sv-SE" dirty="0"/>
          </a:p>
        </p:txBody>
      </p:sp>
    </p:spTree>
    <p:extLst>
      <p:ext uri="{BB962C8B-B14F-4D97-AF65-F5344CB8AC3E}">
        <p14:creationId xmlns:p14="http://schemas.microsoft.com/office/powerpoint/2010/main" val="1516441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sv-SE" dirty="0"/>
          </a:p>
        </p:txBody>
      </p:sp>
    </p:spTree>
    <p:extLst>
      <p:ext uri="{BB962C8B-B14F-4D97-AF65-F5344CB8AC3E}">
        <p14:creationId xmlns:p14="http://schemas.microsoft.com/office/powerpoint/2010/main" val="1417878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sv-SE" dirty="0"/>
          </a:p>
        </p:txBody>
      </p:sp>
    </p:spTree>
    <p:extLst>
      <p:ext uri="{BB962C8B-B14F-4D97-AF65-F5344CB8AC3E}">
        <p14:creationId xmlns:p14="http://schemas.microsoft.com/office/powerpoint/2010/main" val="3056541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292b00a7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292b00a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sv-SE" dirty="0"/>
          </a:p>
        </p:txBody>
      </p:sp>
    </p:spTree>
    <p:extLst>
      <p:ext uri="{BB962C8B-B14F-4D97-AF65-F5344CB8AC3E}">
        <p14:creationId xmlns:p14="http://schemas.microsoft.com/office/powerpoint/2010/main" val="2283333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AFAC2D-2411-5147-914C-EDE6C7AE30E4}"/>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A09E59D7-6236-5948-9014-D3852E3A8B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45F1938F-8546-024F-8573-A9D08962AAB8}"/>
              </a:ext>
            </a:extLst>
          </p:cNvPr>
          <p:cNvSpPr>
            <a:spLocks noGrp="1"/>
          </p:cNvSpPr>
          <p:nvPr>
            <p:ph type="dt" sz="half" idx="10"/>
          </p:nvPr>
        </p:nvSpPr>
        <p:spPr/>
        <p:txBody>
          <a:bodyPr/>
          <a:lstStyle/>
          <a:p>
            <a:fld id="{401BBB96-5C58-EF4A-9FC8-DC649CF08F99}" type="datetimeFigureOut">
              <a:rPr lang="sv-SE" smtClean="0"/>
              <a:t>2023-03-22</a:t>
            </a:fld>
            <a:endParaRPr lang="sv-SE"/>
          </a:p>
        </p:txBody>
      </p:sp>
      <p:sp>
        <p:nvSpPr>
          <p:cNvPr id="5" name="Platshållare för sidfot 4">
            <a:extLst>
              <a:ext uri="{FF2B5EF4-FFF2-40B4-BE49-F238E27FC236}">
                <a16:creationId xmlns:a16="http://schemas.microsoft.com/office/drawing/2014/main" id="{90D1F407-DCEA-B143-AD24-0F548E969D9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4B2B2B2-E5F7-554B-8BA6-5F7D3E331D20}"/>
              </a:ext>
            </a:extLst>
          </p:cNvPr>
          <p:cNvSpPr>
            <a:spLocks noGrp="1"/>
          </p:cNvSpPr>
          <p:nvPr>
            <p:ph type="sldNum" sz="quarter" idx="12"/>
          </p:nvPr>
        </p:nvSpPr>
        <p:spPr/>
        <p:txBody>
          <a:bodyPr/>
          <a:lstStyle/>
          <a:p>
            <a:fld id="{2C21741F-0C30-644B-8D77-8FEE6A708804}" type="slidenum">
              <a:rPr lang="sv-SE" smtClean="0"/>
              <a:t>‹#›</a:t>
            </a:fld>
            <a:endParaRPr lang="sv-SE"/>
          </a:p>
        </p:txBody>
      </p:sp>
    </p:spTree>
    <p:extLst>
      <p:ext uri="{BB962C8B-B14F-4D97-AF65-F5344CB8AC3E}">
        <p14:creationId xmlns:p14="http://schemas.microsoft.com/office/powerpoint/2010/main" val="1986014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1429A9-E387-2343-B436-52EEC733913F}"/>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0F66634D-37FC-2040-AF7B-6F4ACE3CDE95}"/>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0C36A67-FC06-344D-B41F-8074AAF5870B}"/>
              </a:ext>
            </a:extLst>
          </p:cNvPr>
          <p:cNvSpPr>
            <a:spLocks noGrp="1"/>
          </p:cNvSpPr>
          <p:nvPr>
            <p:ph type="dt" sz="half" idx="10"/>
          </p:nvPr>
        </p:nvSpPr>
        <p:spPr/>
        <p:txBody>
          <a:bodyPr/>
          <a:lstStyle/>
          <a:p>
            <a:fld id="{401BBB96-5C58-EF4A-9FC8-DC649CF08F99}" type="datetimeFigureOut">
              <a:rPr lang="sv-SE" smtClean="0"/>
              <a:t>2023-03-22</a:t>
            </a:fld>
            <a:endParaRPr lang="sv-SE"/>
          </a:p>
        </p:txBody>
      </p:sp>
      <p:sp>
        <p:nvSpPr>
          <p:cNvPr id="5" name="Platshållare för sidfot 4">
            <a:extLst>
              <a:ext uri="{FF2B5EF4-FFF2-40B4-BE49-F238E27FC236}">
                <a16:creationId xmlns:a16="http://schemas.microsoft.com/office/drawing/2014/main" id="{F21D2A31-FECC-B144-B39F-07C28530110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505064B-C70F-B24C-B4B1-6930BA0E9F3E}"/>
              </a:ext>
            </a:extLst>
          </p:cNvPr>
          <p:cNvSpPr>
            <a:spLocks noGrp="1"/>
          </p:cNvSpPr>
          <p:nvPr>
            <p:ph type="sldNum" sz="quarter" idx="12"/>
          </p:nvPr>
        </p:nvSpPr>
        <p:spPr/>
        <p:txBody>
          <a:bodyPr/>
          <a:lstStyle/>
          <a:p>
            <a:fld id="{2C21741F-0C30-644B-8D77-8FEE6A708804}" type="slidenum">
              <a:rPr lang="sv-SE" smtClean="0"/>
              <a:t>‹#›</a:t>
            </a:fld>
            <a:endParaRPr lang="sv-SE"/>
          </a:p>
        </p:txBody>
      </p:sp>
    </p:spTree>
    <p:extLst>
      <p:ext uri="{BB962C8B-B14F-4D97-AF65-F5344CB8AC3E}">
        <p14:creationId xmlns:p14="http://schemas.microsoft.com/office/powerpoint/2010/main" val="3638045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AE3B1D29-F2BC-9E40-B790-4D73A7DEAFA8}"/>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1950B426-ADF7-3A4F-9743-EEC0E6BE3E94}"/>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92A1CC5-9E4A-114C-AB22-185F01E50CAE}"/>
              </a:ext>
            </a:extLst>
          </p:cNvPr>
          <p:cNvSpPr>
            <a:spLocks noGrp="1"/>
          </p:cNvSpPr>
          <p:nvPr>
            <p:ph type="dt" sz="half" idx="10"/>
          </p:nvPr>
        </p:nvSpPr>
        <p:spPr/>
        <p:txBody>
          <a:bodyPr/>
          <a:lstStyle/>
          <a:p>
            <a:fld id="{401BBB96-5C58-EF4A-9FC8-DC649CF08F99}" type="datetimeFigureOut">
              <a:rPr lang="sv-SE" smtClean="0"/>
              <a:t>2023-03-22</a:t>
            </a:fld>
            <a:endParaRPr lang="sv-SE"/>
          </a:p>
        </p:txBody>
      </p:sp>
      <p:sp>
        <p:nvSpPr>
          <p:cNvPr id="5" name="Platshållare för sidfot 4">
            <a:extLst>
              <a:ext uri="{FF2B5EF4-FFF2-40B4-BE49-F238E27FC236}">
                <a16:creationId xmlns:a16="http://schemas.microsoft.com/office/drawing/2014/main" id="{1DF0BB44-7887-1544-8484-D635398C723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E25A9F7-DD11-CB40-AC21-285B451DF7C5}"/>
              </a:ext>
            </a:extLst>
          </p:cNvPr>
          <p:cNvSpPr>
            <a:spLocks noGrp="1"/>
          </p:cNvSpPr>
          <p:nvPr>
            <p:ph type="sldNum" sz="quarter" idx="12"/>
          </p:nvPr>
        </p:nvSpPr>
        <p:spPr/>
        <p:txBody>
          <a:bodyPr/>
          <a:lstStyle/>
          <a:p>
            <a:fld id="{2C21741F-0C30-644B-8D77-8FEE6A708804}" type="slidenum">
              <a:rPr lang="sv-SE" smtClean="0"/>
              <a:t>‹#›</a:t>
            </a:fld>
            <a:endParaRPr lang="sv-SE"/>
          </a:p>
        </p:txBody>
      </p:sp>
    </p:spTree>
    <p:extLst>
      <p:ext uri="{BB962C8B-B14F-4D97-AF65-F5344CB8AC3E}">
        <p14:creationId xmlns:p14="http://schemas.microsoft.com/office/powerpoint/2010/main" val="1898854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sv" smtClean="0"/>
              <a:pPr/>
              <a:t>‹#›</a:t>
            </a:fld>
            <a:endParaRPr lang="sv"/>
          </a:p>
        </p:txBody>
      </p:sp>
    </p:spTree>
    <p:extLst>
      <p:ext uri="{BB962C8B-B14F-4D97-AF65-F5344CB8AC3E}">
        <p14:creationId xmlns:p14="http://schemas.microsoft.com/office/powerpoint/2010/main" val="914978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A59407-DA94-5D46-8393-7CDFB2868E2F}"/>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A6BE521-7B8A-0047-BBBE-A50DEAF2BBB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F7B50B3-87BF-0B4C-9F47-C29C1E731FC2}"/>
              </a:ext>
            </a:extLst>
          </p:cNvPr>
          <p:cNvSpPr>
            <a:spLocks noGrp="1"/>
          </p:cNvSpPr>
          <p:nvPr>
            <p:ph type="dt" sz="half" idx="10"/>
          </p:nvPr>
        </p:nvSpPr>
        <p:spPr/>
        <p:txBody>
          <a:bodyPr/>
          <a:lstStyle/>
          <a:p>
            <a:fld id="{401BBB96-5C58-EF4A-9FC8-DC649CF08F99}" type="datetimeFigureOut">
              <a:rPr lang="sv-SE" smtClean="0"/>
              <a:t>2023-03-22</a:t>
            </a:fld>
            <a:endParaRPr lang="sv-SE"/>
          </a:p>
        </p:txBody>
      </p:sp>
      <p:sp>
        <p:nvSpPr>
          <p:cNvPr id="5" name="Platshållare för sidfot 4">
            <a:extLst>
              <a:ext uri="{FF2B5EF4-FFF2-40B4-BE49-F238E27FC236}">
                <a16:creationId xmlns:a16="http://schemas.microsoft.com/office/drawing/2014/main" id="{3A98BFA6-E72B-1D4E-90EA-29F490BD1FD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A9D23AD-2F3E-8441-BCFA-8E8627C9B8E8}"/>
              </a:ext>
            </a:extLst>
          </p:cNvPr>
          <p:cNvSpPr>
            <a:spLocks noGrp="1"/>
          </p:cNvSpPr>
          <p:nvPr>
            <p:ph type="sldNum" sz="quarter" idx="12"/>
          </p:nvPr>
        </p:nvSpPr>
        <p:spPr/>
        <p:txBody>
          <a:bodyPr/>
          <a:lstStyle/>
          <a:p>
            <a:fld id="{2C21741F-0C30-644B-8D77-8FEE6A708804}" type="slidenum">
              <a:rPr lang="sv-SE" smtClean="0"/>
              <a:t>‹#›</a:t>
            </a:fld>
            <a:endParaRPr lang="sv-SE"/>
          </a:p>
        </p:txBody>
      </p:sp>
    </p:spTree>
    <p:extLst>
      <p:ext uri="{BB962C8B-B14F-4D97-AF65-F5344CB8AC3E}">
        <p14:creationId xmlns:p14="http://schemas.microsoft.com/office/powerpoint/2010/main" val="2707853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A7229E-FA07-0044-B11D-FD6DF13D7CEE}"/>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9FAEC655-B10C-A44A-A50D-AD1398D094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3B5E7850-7177-0944-A84D-CD1EE83185EB}"/>
              </a:ext>
            </a:extLst>
          </p:cNvPr>
          <p:cNvSpPr>
            <a:spLocks noGrp="1"/>
          </p:cNvSpPr>
          <p:nvPr>
            <p:ph type="dt" sz="half" idx="10"/>
          </p:nvPr>
        </p:nvSpPr>
        <p:spPr/>
        <p:txBody>
          <a:bodyPr/>
          <a:lstStyle/>
          <a:p>
            <a:fld id="{401BBB96-5C58-EF4A-9FC8-DC649CF08F99}" type="datetimeFigureOut">
              <a:rPr lang="sv-SE" smtClean="0"/>
              <a:t>2023-03-22</a:t>
            </a:fld>
            <a:endParaRPr lang="sv-SE"/>
          </a:p>
        </p:txBody>
      </p:sp>
      <p:sp>
        <p:nvSpPr>
          <p:cNvPr id="5" name="Platshållare för sidfot 4">
            <a:extLst>
              <a:ext uri="{FF2B5EF4-FFF2-40B4-BE49-F238E27FC236}">
                <a16:creationId xmlns:a16="http://schemas.microsoft.com/office/drawing/2014/main" id="{9F9D1119-566E-2F4D-A729-83420977630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274FC1-FCF5-0046-8664-CFF574777798}"/>
              </a:ext>
            </a:extLst>
          </p:cNvPr>
          <p:cNvSpPr>
            <a:spLocks noGrp="1"/>
          </p:cNvSpPr>
          <p:nvPr>
            <p:ph type="sldNum" sz="quarter" idx="12"/>
          </p:nvPr>
        </p:nvSpPr>
        <p:spPr/>
        <p:txBody>
          <a:bodyPr/>
          <a:lstStyle/>
          <a:p>
            <a:fld id="{2C21741F-0C30-644B-8D77-8FEE6A708804}" type="slidenum">
              <a:rPr lang="sv-SE" smtClean="0"/>
              <a:t>‹#›</a:t>
            </a:fld>
            <a:endParaRPr lang="sv-SE"/>
          </a:p>
        </p:txBody>
      </p:sp>
    </p:spTree>
    <p:extLst>
      <p:ext uri="{BB962C8B-B14F-4D97-AF65-F5344CB8AC3E}">
        <p14:creationId xmlns:p14="http://schemas.microsoft.com/office/powerpoint/2010/main" val="187937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35FA69-89D2-3B40-90DC-DB90F985798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5A27F36-6140-2843-A07A-66A69ACBEEC5}"/>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A2A00165-6177-3343-BF52-A2E4CB2F0415}"/>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C7F4A1E7-4F8B-AD48-9EC2-A69D8A53C9AB}"/>
              </a:ext>
            </a:extLst>
          </p:cNvPr>
          <p:cNvSpPr>
            <a:spLocks noGrp="1"/>
          </p:cNvSpPr>
          <p:nvPr>
            <p:ph type="dt" sz="half" idx="10"/>
          </p:nvPr>
        </p:nvSpPr>
        <p:spPr/>
        <p:txBody>
          <a:bodyPr/>
          <a:lstStyle/>
          <a:p>
            <a:fld id="{401BBB96-5C58-EF4A-9FC8-DC649CF08F99}" type="datetimeFigureOut">
              <a:rPr lang="sv-SE" smtClean="0"/>
              <a:t>2023-03-22</a:t>
            </a:fld>
            <a:endParaRPr lang="sv-SE"/>
          </a:p>
        </p:txBody>
      </p:sp>
      <p:sp>
        <p:nvSpPr>
          <p:cNvPr id="6" name="Platshållare för sidfot 5">
            <a:extLst>
              <a:ext uri="{FF2B5EF4-FFF2-40B4-BE49-F238E27FC236}">
                <a16:creationId xmlns:a16="http://schemas.microsoft.com/office/drawing/2014/main" id="{9D6B19BD-DB91-E644-9DBD-E2B35914B8D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649BDE0-7F72-3F46-9490-BE0D11B8E0BE}"/>
              </a:ext>
            </a:extLst>
          </p:cNvPr>
          <p:cNvSpPr>
            <a:spLocks noGrp="1"/>
          </p:cNvSpPr>
          <p:nvPr>
            <p:ph type="sldNum" sz="quarter" idx="12"/>
          </p:nvPr>
        </p:nvSpPr>
        <p:spPr/>
        <p:txBody>
          <a:bodyPr/>
          <a:lstStyle/>
          <a:p>
            <a:fld id="{2C21741F-0C30-644B-8D77-8FEE6A708804}" type="slidenum">
              <a:rPr lang="sv-SE" smtClean="0"/>
              <a:t>‹#›</a:t>
            </a:fld>
            <a:endParaRPr lang="sv-SE"/>
          </a:p>
        </p:txBody>
      </p:sp>
    </p:spTree>
    <p:extLst>
      <p:ext uri="{BB962C8B-B14F-4D97-AF65-F5344CB8AC3E}">
        <p14:creationId xmlns:p14="http://schemas.microsoft.com/office/powerpoint/2010/main" val="1757023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0A7A58-381F-274A-A7DE-9457ED3EC985}"/>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6066C48-299B-0C41-A1C2-40CBC97935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4B66585-03AF-3F4D-AB7A-AC4EF7066E5C}"/>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61FA4871-9CAA-2C47-976E-28B989806A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4144B4FF-BE5D-C040-8724-140291976D37}"/>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742C09E0-C94B-B843-8FF8-DC7507A2865D}"/>
              </a:ext>
            </a:extLst>
          </p:cNvPr>
          <p:cNvSpPr>
            <a:spLocks noGrp="1"/>
          </p:cNvSpPr>
          <p:nvPr>
            <p:ph type="dt" sz="half" idx="10"/>
          </p:nvPr>
        </p:nvSpPr>
        <p:spPr/>
        <p:txBody>
          <a:bodyPr/>
          <a:lstStyle/>
          <a:p>
            <a:fld id="{401BBB96-5C58-EF4A-9FC8-DC649CF08F99}" type="datetimeFigureOut">
              <a:rPr lang="sv-SE" smtClean="0"/>
              <a:t>2023-03-22</a:t>
            </a:fld>
            <a:endParaRPr lang="sv-SE"/>
          </a:p>
        </p:txBody>
      </p:sp>
      <p:sp>
        <p:nvSpPr>
          <p:cNvPr id="8" name="Platshållare för sidfot 7">
            <a:extLst>
              <a:ext uri="{FF2B5EF4-FFF2-40B4-BE49-F238E27FC236}">
                <a16:creationId xmlns:a16="http://schemas.microsoft.com/office/drawing/2014/main" id="{9A5265AA-E8D5-F745-98F5-5F523E39C40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A516C9D9-3695-6744-9F08-CB373ADB09B2}"/>
              </a:ext>
            </a:extLst>
          </p:cNvPr>
          <p:cNvSpPr>
            <a:spLocks noGrp="1"/>
          </p:cNvSpPr>
          <p:nvPr>
            <p:ph type="sldNum" sz="quarter" idx="12"/>
          </p:nvPr>
        </p:nvSpPr>
        <p:spPr/>
        <p:txBody>
          <a:bodyPr/>
          <a:lstStyle/>
          <a:p>
            <a:fld id="{2C21741F-0C30-644B-8D77-8FEE6A708804}" type="slidenum">
              <a:rPr lang="sv-SE" smtClean="0"/>
              <a:t>‹#›</a:t>
            </a:fld>
            <a:endParaRPr lang="sv-SE"/>
          </a:p>
        </p:txBody>
      </p:sp>
    </p:spTree>
    <p:extLst>
      <p:ext uri="{BB962C8B-B14F-4D97-AF65-F5344CB8AC3E}">
        <p14:creationId xmlns:p14="http://schemas.microsoft.com/office/powerpoint/2010/main" val="3377012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60C7FDB-7A3C-8146-8DF2-5D2294FF4B51}"/>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4E814C76-85B8-A14B-B492-0D2CFC4B8296}"/>
              </a:ext>
            </a:extLst>
          </p:cNvPr>
          <p:cNvSpPr>
            <a:spLocks noGrp="1"/>
          </p:cNvSpPr>
          <p:nvPr>
            <p:ph type="dt" sz="half" idx="10"/>
          </p:nvPr>
        </p:nvSpPr>
        <p:spPr/>
        <p:txBody>
          <a:bodyPr/>
          <a:lstStyle/>
          <a:p>
            <a:fld id="{401BBB96-5C58-EF4A-9FC8-DC649CF08F99}" type="datetimeFigureOut">
              <a:rPr lang="sv-SE" smtClean="0"/>
              <a:t>2023-03-22</a:t>
            </a:fld>
            <a:endParaRPr lang="sv-SE"/>
          </a:p>
        </p:txBody>
      </p:sp>
      <p:sp>
        <p:nvSpPr>
          <p:cNvPr id="4" name="Platshållare för sidfot 3">
            <a:extLst>
              <a:ext uri="{FF2B5EF4-FFF2-40B4-BE49-F238E27FC236}">
                <a16:creationId xmlns:a16="http://schemas.microsoft.com/office/drawing/2014/main" id="{5ACF6827-90E1-9442-AD78-D2A3427FFD1A}"/>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4CBF976C-F6BE-DD40-BFF7-80A3D7327653}"/>
              </a:ext>
            </a:extLst>
          </p:cNvPr>
          <p:cNvSpPr>
            <a:spLocks noGrp="1"/>
          </p:cNvSpPr>
          <p:nvPr>
            <p:ph type="sldNum" sz="quarter" idx="12"/>
          </p:nvPr>
        </p:nvSpPr>
        <p:spPr/>
        <p:txBody>
          <a:bodyPr/>
          <a:lstStyle/>
          <a:p>
            <a:fld id="{2C21741F-0C30-644B-8D77-8FEE6A708804}" type="slidenum">
              <a:rPr lang="sv-SE" smtClean="0"/>
              <a:t>‹#›</a:t>
            </a:fld>
            <a:endParaRPr lang="sv-SE"/>
          </a:p>
        </p:txBody>
      </p:sp>
    </p:spTree>
    <p:extLst>
      <p:ext uri="{BB962C8B-B14F-4D97-AF65-F5344CB8AC3E}">
        <p14:creationId xmlns:p14="http://schemas.microsoft.com/office/powerpoint/2010/main" val="2225472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93176FB9-6FB3-8E45-BD6B-549DCD062ACB}"/>
              </a:ext>
            </a:extLst>
          </p:cNvPr>
          <p:cNvSpPr>
            <a:spLocks noGrp="1"/>
          </p:cNvSpPr>
          <p:nvPr>
            <p:ph type="dt" sz="half" idx="10"/>
          </p:nvPr>
        </p:nvSpPr>
        <p:spPr/>
        <p:txBody>
          <a:bodyPr/>
          <a:lstStyle/>
          <a:p>
            <a:fld id="{401BBB96-5C58-EF4A-9FC8-DC649CF08F99}" type="datetimeFigureOut">
              <a:rPr lang="sv-SE" smtClean="0"/>
              <a:t>2023-03-22</a:t>
            </a:fld>
            <a:endParaRPr lang="sv-SE"/>
          </a:p>
        </p:txBody>
      </p:sp>
      <p:sp>
        <p:nvSpPr>
          <p:cNvPr id="3" name="Platshållare för sidfot 2">
            <a:extLst>
              <a:ext uri="{FF2B5EF4-FFF2-40B4-BE49-F238E27FC236}">
                <a16:creationId xmlns:a16="http://schemas.microsoft.com/office/drawing/2014/main" id="{54209107-1616-D54B-B7D4-6F57DE1E9018}"/>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76F43476-3F1B-144D-908C-1276504266F7}"/>
              </a:ext>
            </a:extLst>
          </p:cNvPr>
          <p:cNvSpPr>
            <a:spLocks noGrp="1"/>
          </p:cNvSpPr>
          <p:nvPr>
            <p:ph type="sldNum" sz="quarter" idx="12"/>
          </p:nvPr>
        </p:nvSpPr>
        <p:spPr/>
        <p:txBody>
          <a:bodyPr/>
          <a:lstStyle/>
          <a:p>
            <a:fld id="{2C21741F-0C30-644B-8D77-8FEE6A708804}" type="slidenum">
              <a:rPr lang="sv-SE" smtClean="0"/>
              <a:t>‹#›</a:t>
            </a:fld>
            <a:endParaRPr lang="sv-SE"/>
          </a:p>
        </p:txBody>
      </p:sp>
    </p:spTree>
    <p:extLst>
      <p:ext uri="{BB962C8B-B14F-4D97-AF65-F5344CB8AC3E}">
        <p14:creationId xmlns:p14="http://schemas.microsoft.com/office/powerpoint/2010/main" val="1188350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B706A6-F7D8-B644-AF26-8EEB2ACFA10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5268A02-0B9A-0247-A737-DCEC4D7D2B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F31D4C7-A98B-154B-A4D8-DAB91395CB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745360D-6DF4-F34E-B62D-A939CCC9EA25}"/>
              </a:ext>
            </a:extLst>
          </p:cNvPr>
          <p:cNvSpPr>
            <a:spLocks noGrp="1"/>
          </p:cNvSpPr>
          <p:nvPr>
            <p:ph type="dt" sz="half" idx="10"/>
          </p:nvPr>
        </p:nvSpPr>
        <p:spPr/>
        <p:txBody>
          <a:bodyPr/>
          <a:lstStyle/>
          <a:p>
            <a:fld id="{401BBB96-5C58-EF4A-9FC8-DC649CF08F99}" type="datetimeFigureOut">
              <a:rPr lang="sv-SE" smtClean="0"/>
              <a:t>2023-03-22</a:t>
            </a:fld>
            <a:endParaRPr lang="sv-SE"/>
          </a:p>
        </p:txBody>
      </p:sp>
      <p:sp>
        <p:nvSpPr>
          <p:cNvPr id="6" name="Platshållare för sidfot 5">
            <a:extLst>
              <a:ext uri="{FF2B5EF4-FFF2-40B4-BE49-F238E27FC236}">
                <a16:creationId xmlns:a16="http://schemas.microsoft.com/office/drawing/2014/main" id="{5121AB77-C190-0B4B-BF41-E737D444E5C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27C3D61-8A0D-684A-8B1A-8C01616E2933}"/>
              </a:ext>
            </a:extLst>
          </p:cNvPr>
          <p:cNvSpPr>
            <a:spLocks noGrp="1"/>
          </p:cNvSpPr>
          <p:nvPr>
            <p:ph type="sldNum" sz="quarter" idx="12"/>
          </p:nvPr>
        </p:nvSpPr>
        <p:spPr/>
        <p:txBody>
          <a:bodyPr/>
          <a:lstStyle/>
          <a:p>
            <a:fld id="{2C21741F-0C30-644B-8D77-8FEE6A708804}" type="slidenum">
              <a:rPr lang="sv-SE" smtClean="0"/>
              <a:t>‹#›</a:t>
            </a:fld>
            <a:endParaRPr lang="sv-SE"/>
          </a:p>
        </p:txBody>
      </p:sp>
    </p:spTree>
    <p:extLst>
      <p:ext uri="{BB962C8B-B14F-4D97-AF65-F5344CB8AC3E}">
        <p14:creationId xmlns:p14="http://schemas.microsoft.com/office/powerpoint/2010/main" val="3508014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DB5C2D-17D0-4E4B-9149-B66EDEB23D7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9741D4AC-E154-754E-8C5B-D30A234B95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726588B-10E2-994B-9F5D-6579685A02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3F48EDD6-15D2-E043-B113-D03F5639F0B5}"/>
              </a:ext>
            </a:extLst>
          </p:cNvPr>
          <p:cNvSpPr>
            <a:spLocks noGrp="1"/>
          </p:cNvSpPr>
          <p:nvPr>
            <p:ph type="dt" sz="half" idx="10"/>
          </p:nvPr>
        </p:nvSpPr>
        <p:spPr/>
        <p:txBody>
          <a:bodyPr/>
          <a:lstStyle/>
          <a:p>
            <a:fld id="{401BBB96-5C58-EF4A-9FC8-DC649CF08F99}" type="datetimeFigureOut">
              <a:rPr lang="sv-SE" smtClean="0"/>
              <a:t>2023-03-22</a:t>
            </a:fld>
            <a:endParaRPr lang="sv-SE"/>
          </a:p>
        </p:txBody>
      </p:sp>
      <p:sp>
        <p:nvSpPr>
          <p:cNvPr id="6" name="Platshållare för sidfot 5">
            <a:extLst>
              <a:ext uri="{FF2B5EF4-FFF2-40B4-BE49-F238E27FC236}">
                <a16:creationId xmlns:a16="http://schemas.microsoft.com/office/drawing/2014/main" id="{6678E335-F65C-674C-BB65-89A7C218BBD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182A849-20FB-634F-9C4B-A1A9C7707105}"/>
              </a:ext>
            </a:extLst>
          </p:cNvPr>
          <p:cNvSpPr>
            <a:spLocks noGrp="1"/>
          </p:cNvSpPr>
          <p:nvPr>
            <p:ph type="sldNum" sz="quarter" idx="12"/>
          </p:nvPr>
        </p:nvSpPr>
        <p:spPr/>
        <p:txBody>
          <a:bodyPr/>
          <a:lstStyle/>
          <a:p>
            <a:fld id="{2C21741F-0C30-644B-8D77-8FEE6A708804}" type="slidenum">
              <a:rPr lang="sv-SE" smtClean="0"/>
              <a:t>‹#›</a:t>
            </a:fld>
            <a:endParaRPr lang="sv-SE"/>
          </a:p>
        </p:txBody>
      </p:sp>
    </p:spTree>
    <p:extLst>
      <p:ext uri="{BB962C8B-B14F-4D97-AF65-F5344CB8AC3E}">
        <p14:creationId xmlns:p14="http://schemas.microsoft.com/office/powerpoint/2010/main" val="2525310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F143C7F-92D3-7344-82EC-2625252857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5843C2D-6ECA-C544-897B-73FC06D9FA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5960441-034A-1944-A347-A8F0EDC69E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1BBB96-5C58-EF4A-9FC8-DC649CF08F99}" type="datetimeFigureOut">
              <a:rPr lang="sv-SE" smtClean="0"/>
              <a:t>2023-03-22</a:t>
            </a:fld>
            <a:endParaRPr lang="sv-SE"/>
          </a:p>
        </p:txBody>
      </p:sp>
      <p:sp>
        <p:nvSpPr>
          <p:cNvPr id="5" name="Platshållare för sidfot 4">
            <a:extLst>
              <a:ext uri="{FF2B5EF4-FFF2-40B4-BE49-F238E27FC236}">
                <a16:creationId xmlns:a16="http://schemas.microsoft.com/office/drawing/2014/main" id="{D6B841B8-2EAA-CF49-81B8-126C4E93A8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4A3AE8E1-E635-FB48-B951-392E59189F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21741F-0C30-644B-8D77-8FEE6A708804}" type="slidenum">
              <a:rPr lang="sv-SE" smtClean="0"/>
              <a:t>‹#›</a:t>
            </a:fld>
            <a:endParaRPr lang="sv-SE"/>
          </a:p>
        </p:txBody>
      </p:sp>
    </p:spTree>
    <p:extLst>
      <p:ext uri="{BB962C8B-B14F-4D97-AF65-F5344CB8AC3E}">
        <p14:creationId xmlns:p14="http://schemas.microsoft.com/office/powerpoint/2010/main" val="1963190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2.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2.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5787845" cy="2585323"/>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1 § FÖRENINGENS SYFTE OCH VERKSAMHET</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Föreningen skall verka för en aktiv utveckling av näringslivet i Skövde. Samverkan skall eftersträvas med:</a:t>
            </a: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Företag inom kommunen</a:t>
            </a: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Näringslivsorganisationer inom kommunen</a:t>
            </a: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Skövde Kommun och bolag ägda av Skövde Kommun</a:t>
            </a: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Science Park Skövde AB</a:t>
            </a: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Högskolan i Skövde</a:t>
            </a: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Företag och näringslivsorganisationer inom regionen</a:t>
            </a:r>
          </a:p>
        </p:txBody>
      </p:sp>
      <p:sp>
        <p:nvSpPr>
          <p:cNvPr id="7" name="textruta 6">
            <a:extLst>
              <a:ext uri="{FF2B5EF4-FFF2-40B4-BE49-F238E27FC236}">
                <a16:creationId xmlns:a16="http://schemas.microsoft.com/office/drawing/2014/main" id="{BD9DA2EC-D940-7B0F-F029-6B1AD7F24F74}"/>
              </a:ext>
            </a:extLst>
          </p:cNvPr>
          <p:cNvSpPr txBox="1"/>
          <p:nvPr/>
        </p:nvSpPr>
        <p:spPr>
          <a:xfrm>
            <a:off x="6690732" y="1490007"/>
            <a:ext cx="5514096" cy="2800767"/>
          </a:xfrm>
          <a:prstGeom prst="rect">
            <a:avLst/>
          </a:prstGeom>
          <a:noFill/>
        </p:spPr>
        <p:txBody>
          <a:bodyPr wrap="square" rtlCol="0">
            <a:spAutoFit/>
          </a:bodyPr>
          <a:lstStyle/>
          <a:p>
            <a:r>
              <a:rPr lang="sv-SE" sz="1600" b="1" dirty="0">
                <a:effectLst/>
                <a:latin typeface="Verdana" panose="020B0604030504040204" pitchFamily="34" charset="0"/>
                <a:ea typeface="Verdana" panose="020B0604030504040204" pitchFamily="34" charset="0"/>
                <a:cs typeface="Verdana" panose="020B0604030504040204" pitchFamily="34" charset="0"/>
              </a:rPr>
              <a:t>§ 1 Föreningens syfte och verksamhet </a:t>
            </a:r>
          </a:p>
          <a:p>
            <a:endParaRPr lang="sv-SE" sz="1600" dirty="0">
              <a:effectLst/>
              <a:latin typeface="Verdana" panose="020B0604030504040204" pitchFamily="34" charset="0"/>
              <a:ea typeface="Verdana" panose="020B0604030504040204" pitchFamily="34" charset="0"/>
              <a:cs typeface="Verdana" panose="020B0604030504040204" pitchFamily="34" charset="0"/>
            </a:endParaRPr>
          </a:p>
          <a:p>
            <a:r>
              <a:rPr lang="sv-SE" sz="1600" dirty="0">
                <a:effectLst/>
                <a:latin typeface="Verdana" panose="020B0604030504040204" pitchFamily="34" charset="0"/>
                <a:ea typeface="Verdana" panose="020B0604030504040204" pitchFamily="34" charset="0"/>
                <a:cs typeface="Verdana" panose="020B0604030504040204" pitchFamily="34" charset="0"/>
              </a:rPr>
              <a:t>Föreningen skall verka för en aktiv utveckling av näringslivet i Skövde. </a:t>
            </a:r>
          </a:p>
          <a:p>
            <a:r>
              <a:rPr lang="sv-SE" sz="1600" dirty="0">
                <a:effectLst/>
                <a:latin typeface="Verdana" panose="020B0604030504040204" pitchFamily="34" charset="0"/>
                <a:ea typeface="Verdana" panose="020B0604030504040204" pitchFamily="34" charset="0"/>
                <a:cs typeface="Verdana" panose="020B0604030504040204" pitchFamily="34" charset="0"/>
              </a:rPr>
              <a:t>Samverkan skall eftersträvas med: </a:t>
            </a:r>
          </a:p>
          <a:p>
            <a:pPr marL="342900" indent="-342900">
              <a:buFont typeface="Arial" panose="020B0604020202020204" pitchFamily="34" charset="0"/>
              <a:buChar char="•"/>
            </a:pPr>
            <a:r>
              <a:rPr lang="sv-SE" sz="1600" dirty="0">
                <a:effectLst/>
                <a:latin typeface="Verdana" panose="020B0604030504040204" pitchFamily="34" charset="0"/>
                <a:ea typeface="Verdana" panose="020B0604030504040204" pitchFamily="34" charset="0"/>
                <a:cs typeface="Verdana" panose="020B0604030504040204" pitchFamily="34" charset="0"/>
              </a:rPr>
              <a:t>Företag inom kommunen </a:t>
            </a:r>
          </a:p>
          <a:p>
            <a:pPr marL="342900" indent="-342900">
              <a:buFont typeface="Arial" panose="020B0604020202020204" pitchFamily="34" charset="0"/>
              <a:buChar char="•"/>
            </a:pPr>
            <a:r>
              <a:rPr lang="sv-SE" sz="1600" dirty="0">
                <a:effectLst/>
                <a:latin typeface="Verdana" panose="020B0604030504040204" pitchFamily="34" charset="0"/>
                <a:ea typeface="Verdana" panose="020B0604030504040204" pitchFamily="34" charset="0"/>
                <a:cs typeface="Verdana" panose="020B0604030504040204" pitchFamily="34" charset="0"/>
              </a:rPr>
              <a:t>Näringslivsorganisationer inom kommunen </a:t>
            </a:r>
          </a:p>
          <a:p>
            <a:pPr marL="342900" indent="-342900">
              <a:buFont typeface="Arial" panose="020B0604020202020204" pitchFamily="34" charset="0"/>
              <a:buChar char="•"/>
            </a:pPr>
            <a:r>
              <a:rPr lang="sv-SE" sz="1600" dirty="0">
                <a:effectLst/>
                <a:latin typeface="Verdana" panose="020B0604030504040204" pitchFamily="34" charset="0"/>
                <a:ea typeface="Verdana" panose="020B0604030504040204" pitchFamily="34" charset="0"/>
                <a:cs typeface="Verdana" panose="020B0604030504040204" pitchFamily="34" charset="0"/>
              </a:rPr>
              <a:t>Skövde Kommun </a:t>
            </a:r>
          </a:p>
          <a:p>
            <a:pPr marL="342900" indent="-342900">
              <a:buFont typeface="Arial" panose="020B0604020202020204" pitchFamily="34" charset="0"/>
              <a:buChar char="•"/>
            </a:pPr>
            <a:r>
              <a:rPr lang="sv-SE" sz="1600" dirty="0">
                <a:effectLst/>
                <a:latin typeface="Verdana" panose="020B0604030504040204" pitchFamily="34" charset="0"/>
                <a:ea typeface="Verdana" panose="020B0604030504040204" pitchFamily="34" charset="0"/>
                <a:cs typeface="Verdana" panose="020B0604030504040204" pitchFamily="34" charset="0"/>
              </a:rPr>
              <a:t>Högskolan och Gothia Science Park </a:t>
            </a:r>
          </a:p>
          <a:p>
            <a:pPr marL="342900" indent="-342900">
              <a:buFont typeface="Arial" panose="020B0604020202020204" pitchFamily="34" charset="0"/>
              <a:buChar char="•"/>
            </a:pPr>
            <a:r>
              <a:rPr lang="sv-SE" sz="1600" dirty="0">
                <a:effectLst/>
                <a:latin typeface="Verdana" panose="020B0604030504040204" pitchFamily="34" charset="0"/>
                <a:ea typeface="Verdana" panose="020B0604030504040204" pitchFamily="34" charset="0"/>
                <a:cs typeface="Verdana" panose="020B0604030504040204" pitchFamily="34" charset="0"/>
              </a:rPr>
              <a:t>Företag och näringslivsorganisationer inom regionen </a:t>
            </a:r>
          </a:p>
        </p:txBody>
      </p:sp>
      <p:sp>
        <p:nvSpPr>
          <p:cNvPr id="4" name="Google Shape;59;p14">
            <a:extLst>
              <a:ext uri="{FF2B5EF4-FFF2-40B4-BE49-F238E27FC236}">
                <a16:creationId xmlns:a16="http://schemas.microsoft.com/office/drawing/2014/main" id="{7ABA7FAB-7226-385B-ADE6-A2F65091B93F}"/>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endParaRPr lang="sv-SE" sz="3000" dirty="0">
              <a:solidFill>
                <a:srgbClr val="76B72A"/>
              </a:solidFill>
              <a:latin typeface="Arial"/>
              <a:ea typeface="Montserrat"/>
              <a:cs typeface="Arial"/>
              <a:sym typeface="Montserrat"/>
            </a:endParaRPr>
          </a:p>
        </p:txBody>
      </p:sp>
    </p:spTree>
    <p:extLst>
      <p:ext uri="{BB962C8B-B14F-4D97-AF65-F5344CB8AC3E}">
        <p14:creationId xmlns:p14="http://schemas.microsoft.com/office/powerpoint/2010/main" val="2232594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5787845" cy="3970318"/>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10 § UTTRÄDE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Medlem äger när som helst säga upp sig till utträde med uppsägningstid av tre månader före utgången av föreningens verksamhetsår.</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Uppsägningen skall vara skriftlig.</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Medlem som inte fullgjort sina ekonomiska förpliktelser mot föreningen skall anmodas att göra det inom 30 dagar efter det att han eller hon mottagit skrivelse härom. Underlåter medlem att betala medlemsavgift inom tre månader från förfallodag, och beviljar styrelsen inte anstånd, skall denne anses ha anmält sitt utträde ur föreningen. </a:t>
            </a:r>
          </a:p>
        </p:txBody>
      </p:sp>
      <p:sp>
        <p:nvSpPr>
          <p:cNvPr id="4" name="textruta 3">
            <a:extLst>
              <a:ext uri="{FF2B5EF4-FFF2-40B4-BE49-F238E27FC236}">
                <a16:creationId xmlns:a16="http://schemas.microsoft.com/office/drawing/2014/main" id="{011F65FF-A8A1-0B9D-1296-8532863F6302}"/>
              </a:ext>
            </a:extLst>
          </p:cNvPr>
          <p:cNvSpPr txBox="1"/>
          <p:nvPr/>
        </p:nvSpPr>
        <p:spPr>
          <a:xfrm>
            <a:off x="6690732" y="1490007"/>
            <a:ext cx="5514096" cy="1569660"/>
          </a:xfrm>
          <a:prstGeom prst="rect">
            <a:avLst/>
          </a:prstGeom>
          <a:noFill/>
        </p:spPr>
        <p:txBody>
          <a:bodyPr wrap="square" rtlCol="0">
            <a:spAutoFit/>
          </a:bodyPr>
          <a:lstStyle/>
          <a:p>
            <a:r>
              <a:rPr lang="sv-SE" sz="1600" b="1" dirty="0">
                <a:effectLst/>
                <a:latin typeface="Verdana" panose="020B0604030504040204" pitchFamily="34" charset="0"/>
                <a:ea typeface="Verdana" panose="020B0604030504040204" pitchFamily="34" charset="0"/>
                <a:cs typeface="Verdana" panose="020B0604030504040204" pitchFamily="34" charset="0"/>
              </a:rPr>
              <a:t>§ 2 Medlemskap </a:t>
            </a:r>
          </a:p>
          <a:p>
            <a:endParaRPr lang="sv-SE" sz="1600" dirty="0">
              <a:effectLst/>
              <a:latin typeface="Verdana" panose="020B0604030504040204" pitchFamily="34" charset="0"/>
              <a:ea typeface="Verdana" panose="020B0604030504040204" pitchFamily="34" charset="0"/>
              <a:cs typeface="Verdana" panose="020B0604030504040204" pitchFamily="34" charset="0"/>
            </a:endParaRPr>
          </a:p>
          <a:p>
            <a:r>
              <a:rPr lang="sv-SE" sz="1600" dirty="0">
                <a:effectLst/>
                <a:latin typeface="Verdana" panose="020B0604030504040204" pitchFamily="34" charset="0"/>
                <a:ea typeface="Verdana" panose="020B0604030504040204" pitchFamily="34" charset="0"/>
                <a:cs typeface="Verdana" panose="020B0604030504040204" pitchFamily="34" charset="0"/>
              </a:rPr>
              <a:t>Medlem äger när som helst säga upp sig till utträde med uppsägningstid av tre månader före utgången av föreningens verksamhetsår. Uppsägningen skall vara skriftlig. </a:t>
            </a:r>
          </a:p>
        </p:txBody>
      </p:sp>
      <p:sp>
        <p:nvSpPr>
          <p:cNvPr id="3" name="Google Shape;59;p14">
            <a:extLst>
              <a:ext uri="{FF2B5EF4-FFF2-40B4-BE49-F238E27FC236}">
                <a16:creationId xmlns:a16="http://schemas.microsoft.com/office/drawing/2014/main" id="{C13584A2-BFDD-A8EE-0B1F-B45DFFBC9A80}"/>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endParaRPr lang="sv-SE" sz="3000" dirty="0">
              <a:solidFill>
                <a:srgbClr val="76B72A"/>
              </a:solidFill>
              <a:latin typeface="Arial"/>
              <a:ea typeface="Montserrat"/>
              <a:cs typeface="Arial"/>
              <a:sym typeface="Montserrat"/>
            </a:endParaRPr>
          </a:p>
        </p:txBody>
      </p:sp>
    </p:spTree>
    <p:extLst>
      <p:ext uri="{BB962C8B-B14F-4D97-AF65-F5344CB8AC3E}">
        <p14:creationId xmlns:p14="http://schemas.microsoft.com/office/powerpoint/2010/main" val="4282258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5787845" cy="1477328"/>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11 § MEDLEMS RÄTTIGHETER OCH SKYLDIGHETER  </a:t>
            </a: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har rätt att delta i sammankomster som anordnas för medlemmarna, </a:t>
            </a: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har rätt till information om föreningen verksamhet, </a:t>
            </a: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skall betala de avgifter som beslutas av årsmöte</a:t>
            </a:r>
          </a:p>
        </p:txBody>
      </p:sp>
      <p:sp>
        <p:nvSpPr>
          <p:cNvPr id="3" name="textruta 2">
            <a:extLst>
              <a:ext uri="{FF2B5EF4-FFF2-40B4-BE49-F238E27FC236}">
                <a16:creationId xmlns:a16="http://schemas.microsoft.com/office/drawing/2014/main" id="{EEDFB6C5-F519-C224-2D45-61EA3E0F5B44}"/>
              </a:ext>
            </a:extLst>
          </p:cNvPr>
          <p:cNvSpPr txBox="1"/>
          <p:nvPr/>
        </p:nvSpPr>
        <p:spPr>
          <a:xfrm>
            <a:off x="6690732" y="1490007"/>
            <a:ext cx="5514096" cy="400110"/>
          </a:xfrm>
          <a:prstGeom prst="rect">
            <a:avLst/>
          </a:prstGeom>
          <a:noFill/>
        </p:spPr>
        <p:txBody>
          <a:bodyPr wrap="square" rtlCol="0">
            <a:spAutoFit/>
          </a:bodyPr>
          <a:lstStyle/>
          <a:p>
            <a:pPr marL="152400"/>
            <a:r>
              <a:rPr lang="sv-SE" sz="2000" dirty="0">
                <a:latin typeface="Calibri" panose="020F0502020204030204" pitchFamily="34" charset="0"/>
                <a:ea typeface="Montserrat"/>
                <a:cs typeface="Calibri" panose="020F0502020204030204" pitchFamily="34" charset="0"/>
                <a:sym typeface="Montserrat"/>
              </a:rPr>
              <a:t>Fanns ej</a:t>
            </a:r>
          </a:p>
        </p:txBody>
      </p:sp>
      <p:sp>
        <p:nvSpPr>
          <p:cNvPr id="4" name="Google Shape;59;p14">
            <a:extLst>
              <a:ext uri="{FF2B5EF4-FFF2-40B4-BE49-F238E27FC236}">
                <a16:creationId xmlns:a16="http://schemas.microsoft.com/office/drawing/2014/main" id="{8ACAE458-0F9D-CFA8-700D-D413C4850FD7}"/>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endParaRPr lang="sv-SE" sz="3000" dirty="0">
              <a:solidFill>
                <a:srgbClr val="76B72A"/>
              </a:solidFill>
              <a:latin typeface="Arial"/>
              <a:ea typeface="Montserrat"/>
              <a:cs typeface="Arial"/>
              <a:sym typeface="Montserrat"/>
            </a:endParaRPr>
          </a:p>
        </p:txBody>
      </p:sp>
    </p:spTree>
    <p:extLst>
      <p:ext uri="{BB962C8B-B14F-4D97-AF65-F5344CB8AC3E}">
        <p14:creationId xmlns:p14="http://schemas.microsoft.com/office/powerpoint/2010/main" val="3977526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5787845" cy="4247317"/>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12 § TIDPUNKT, KALLELSE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Årsmötet, som är föreningens högsta beslutande organ, genomförs under mars eller april månad.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Styrelsen bestämmer tidpunkt och plats för respektive möte. </a:t>
            </a:r>
          </a:p>
          <a:p>
            <a:r>
              <a:rPr lang="sv-SE" sz="1800" dirty="0">
                <a:solidFill>
                  <a:srgbClr val="000000"/>
                </a:solidFill>
                <a:effectLst/>
                <a:latin typeface="Times New Roman" panose="02020603050405020304" pitchFamily="18" charset="0"/>
                <a:ea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Kallelse med förslag till föredragningslista skall senast tre veckor före mötet tillsändas medlemmarna via digital kommunikation och anslås på föreningens webbplats.</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Verksamhets- och förvaltningsberättelse, revisionsberättelse, verksamhetsplan med budgetförslag, styrelsens och valberedningens förslag samt inkomna motioner med styrelsens yttrande skall i förekommande fall, senast en vecka före årsmöte finnas tillgängliga, på föreningens webbplats.</a:t>
            </a:r>
          </a:p>
        </p:txBody>
      </p:sp>
      <p:sp>
        <p:nvSpPr>
          <p:cNvPr id="4" name="textruta 3">
            <a:extLst>
              <a:ext uri="{FF2B5EF4-FFF2-40B4-BE49-F238E27FC236}">
                <a16:creationId xmlns:a16="http://schemas.microsoft.com/office/drawing/2014/main" id="{FF68383B-630C-2665-42FA-5CB1C1EBD742}"/>
              </a:ext>
            </a:extLst>
          </p:cNvPr>
          <p:cNvSpPr txBox="1"/>
          <p:nvPr/>
        </p:nvSpPr>
        <p:spPr>
          <a:xfrm>
            <a:off x="6690732" y="1490007"/>
            <a:ext cx="5514096" cy="1077218"/>
          </a:xfrm>
          <a:prstGeom prst="rect">
            <a:avLst/>
          </a:prstGeom>
          <a:noFill/>
        </p:spPr>
        <p:txBody>
          <a:bodyPr wrap="square" rtlCol="0">
            <a:spAutoFit/>
          </a:bodyPr>
          <a:lstStyle/>
          <a:p>
            <a:pPr marL="152400"/>
            <a:r>
              <a:rPr lang="sv-SE" sz="1600" dirty="0">
                <a:latin typeface="Verdana" panose="020B0604030504040204" pitchFamily="34" charset="0"/>
                <a:ea typeface="Verdana" panose="020B0604030504040204" pitchFamily="34" charset="0"/>
                <a:cs typeface="Verdana" panose="020B0604030504040204" pitchFamily="34" charset="0"/>
                <a:sym typeface="Montserrat"/>
              </a:rPr>
              <a:t> </a:t>
            </a:r>
            <a:r>
              <a:rPr lang="sv-SE" sz="1600" b="1" dirty="0">
                <a:latin typeface="Verdana" panose="020B0604030504040204" pitchFamily="34" charset="0"/>
                <a:ea typeface="Verdana" panose="020B0604030504040204" pitchFamily="34" charset="0"/>
                <a:cs typeface="Verdana" panose="020B0604030504040204" pitchFamily="34" charset="0"/>
                <a:sym typeface="Montserrat"/>
              </a:rPr>
              <a:t>§ 3 Föreningens arbetsformer </a:t>
            </a:r>
          </a:p>
          <a:p>
            <a:pPr marL="152400"/>
            <a:endParaRPr lang="sv-SE" sz="1600" dirty="0">
              <a:latin typeface="Verdana" panose="020B0604030504040204" pitchFamily="34" charset="0"/>
              <a:ea typeface="Verdana" panose="020B0604030504040204" pitchFamily="34" charset="0"/>
              <a:cs typeface="Verdana" panose="020B0604030504040204" pitchFamily="34" charset="0"/>
              <a:sym typeface="Montserrat"/>
            </a:endParaRPr>
          </a:p>
          <a:p>
            <a:pPr marL="152400"/>
            <a:r>
              <a:rPr lang="sv-SE" sz="1600" dirty="0">
                <a:latin typeface="Verdana" panose="020B0604030504040204" pitchFamily="34" charset="0"/>
                <a:ea typeface="Verdana" panose="020B0604030504040204" pitchFamily="34" charset="0"/>
                <a:cs typeface="Verdana" panose="020B0604030504040204" pitchFamily="34" charset="0"/>
                <a:sym typeface="Montserrat"/>
              </a:rPr>
              <a:t>Kallelse till sammanträde utsändes senast två veckor före. </a:t>
            </a:r>
          </a:p>
        </p:txBody>
      </p:sp>
      <p:sp>
        <p:nvSpPr>
          <p:cNvPr id="3" name="Google Shape;59;p14">
            <a:extLst>
              <a:ext uri="{FF2B5EF4-FFF2-40B4-BE49-F238E27FC236}">
                <a16:creationId xmlns:a16="http://schemas.microsoft.com/office/drawing/2014/main" id="{DE2BD546-B2F5-EAC2-843F-379BFE34E349}"/>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endParaRPr lang="sv-SE" sz="3000" dirty="0">
              <a:solidFill>
                <a:srgbClr val="76B72A"/>
              </a:solidFill>
              <a:latin typeface="Arial"/>
              <a:ea typeface="Montserrat"/>
              <a:cs typeface="Arial"/>
              <a:sym typeface="Montserrat"/>
            </a:endParaRPr>
          </a:p>
        </p:txBody>
      </p:sp>
    </p:spTree>
    <p:extLst>
      <p:ext uri="{BB962C8B-B14F-4D97-AF65-F5344CB8AC3E}">
        <p14:creationId xmlns:p14="http://schemas.microsoft.com/office/powerpoint/2010/main" val="335247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5787845" cy="2031325"/>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13 § FÖRSLAG TILL ÄRENDEN ATT BEHANDLAS AV ÅRSMÖTE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Såväl medlem som styrelsen får avge förslag till ärenden att behandlas av årsmötet.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Motion (förslag) från medlem skall vara styrelsen tillhanda senast två veckor före årsmötet. Styrelsen skall till årsmötet avge skriftligt yttrande över motionen. </a:t>
            </a:r>
          </a:p>
        </p:txBody>
      </p:sp>
      <p:sp>
        <p:nvSpPr>
          <p:cNvPr id="3" name="textruta 2">
            <a:extLst>
              <a:ext uri="{FF2B5EF4-FFF2-40B4-BE49-F238E27FC236}">
                <a16:creationId xmlns:a16="http://schemas.microsoft.com/office/drawing/2014/main" id="{EEDFB6C5-F519-C224-2D45-61EA3E0F5B44}"/>
              </a:ext>
            </a:extLst>
          </p:cNvPr>
          <p:cNvSpPr txBox="1"/>
          <p:nvPr/>
        </p:nvSpPr>
        <p:spPr>
          <a:xfrm>
            <a:off x="6690732" y="1490007"/>
            <a:ext cx="5514096" cy="400110"/>
          </a:xfrm>
          <a:prstGeom prst="rect">
            <a:avLst/>
          </a:prstGeom>
          <a:noFill/>
        </p:spPr>
        <p:txBody>
          <a:bodyPr wrap="square" rtlCol="0">
            <a:spAutoFit/>
          </a:bodyPr>
          <a:lstStyle/>
          <a:p>
            <a:pPr marL="152400"/>
            <a:r>
              <a:rPr lang="sv-SE" sz="2000" dirty="0">
                <a:latin typeface="Calibri" panose="020F0502020204030204" pitchFamily="34" charset="0"/>
                <a:ea typeface="Montserrat"/>
                <a:cs typeface="Calibri" panose="020F0502020204030204" pitchFamily="34" charset="0"/>
                <a:sym typeface="Montserrat"/>
              </a:rPr>
              <a:t>Fanns ej</a:t>
            </a:r>
          </a:p>
        </p:txBody>
      </p:sp>
      <p:sp>
        <p:nvSpPr>
          <p:cNvPr id="4" name="Google Shape;59;p14">
            <a:extLst>
              <a:ext uri="{FF2B5EF4-FFF2-40B4-BE49-F238E27FC236}">
                <a16:creationId xmlns:a16="http://schemas.microsoft.com/office/drawing/2014/main" id="{D530A654-DA05-5BA9-745C-7E61184F10D3}"/>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endParaRPr lang="sv-SE" sz="3000" dirty="0">
              <a:solidFill>
                <a:srgbClr val="76B72A"/>
              </a:solidFill>
              <a:latin typeface="Arial"/>
              <a:ea typeface="Montserrat"/>
              <a:cs typeface="Arial"/>
              <a:sym typeface="Montserrat"/>
            </a:endParaRPr>
          </a:p>
        </p:txBody>
      </p:sp>
    </p:spTree>
    <p:extLst>
      <p:ext uri="{BB962C8B-B14F-4D97-AF65-F5344CB8AC3E}">
        <p14:creationId xmlns:p14="http://schemas.microsoft.com/office/powerpoint/2010/main" val="3587684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5787845" cy="2862322"/>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14 § RÖSTRÄTT SAMT YTTRANDE- OCH FÖRSLAGSRÄTT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Rösträtt på årsmötet har de medlemmar som har fullgjort sina ekonomiska förpliktelser mot föreningen.</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Rösträtten gäller en person per medlemsföretag eller personlig röst om privatperson är medlem. Vid förhinder för röstberättigad medlem får rösträtten dock utövas genom ombud. Ombud, som skall uppvisa skriftlig, dagtecknad fullmakt, får inte företräda fler än en medlem och skall själv vara medlem i föreningen. </a:t>
            </a:r>
          </a:p>
        </p:txBody>
      </p:sp>
      <p:sp>
        <p:nvSpPr>
          <p:cNvPr id="3" name="textruta 2">
            <a:extLst>
              <a:ext uri="{FF2B5EF4-FFF2-40B4-BE49-F238E27FC236}">
                <a16:creationId xmlns:a16="http://schemas.microsoft.com/office/drawing/2014/main" id="{EEDFB6C5-F519-C224-2D45-61EA3E0F5B44}"/>
              </a:ext>
            </a:extLst>
          </p:cNvPr>
          <p:cNvSpPr txBox="1"/>
          <p:nvPr/>
        </p:nvSpPr>
        <p:spPr>
          <a:xfrm>
            <a:off x="6690732" y="1490007"/>
            <a:ext cx="5514096" cy="400110"/>
          </a:xfrm>
          <a:prstGeom prst="rect">
            <a:avLst/>
          </a:prstGeom>
          <a:noFill/>
        </p:spPr>
        <p:txBody>
          <a:bodyPr wrap="square" rtlCol="0">
            <a:spAutoFit/>
          </a:bodyPr>
          <a:lstStyle/>
          <a:p>
            <a:pPr marL="152400"/>
            <a:r>
              <a:rPr lang="sv-SE" sz="2000" dirty="0">
                <a:latin typeface="Calibri" panose="020F0502020204030204" pitchFamily="34" charset="0"/>
                <a:ea typeface="Montserrat"/>
                <a:cs typeface="Calibri" panose="020F0502020204030204" pitchFamily="34" charset="0"/>
                <a:sym typeface="Montserrat"/>
              </a:rPr>
              <a:t>Fanns ej</a:t>
            </a:r>
          </a:p>
        </p:txBody>
      </p:sp>
      <p:sp>
        <p:nvSpPr>
          <p:cNvPr id="4" name="Google Shape;59;p14">
            <a:extLst>
              <a:ext uri="{FF2B5EF4-FFF2-40B4-BE49-F238E27FC236}">
                <a16:creationId xmlns:a16="http://schemas.microsoft.com/office/drawing/2014/main" id="{968F58BA-8DAF-D9B3-0B7D-29377615908D}"/>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endParaRPr lang="sv-SE" sz="3000" dirty="0">
              <a:solidFill>
                <a:srgbClr val="76B72A"/>
              </a:solidFill>
              <a:latin typeface="Arial"/>
              <a:ea typeface="Montserrat"/>
              <a:cs typeface="Arial"/>
              <a:sym typeface="Montserrat"/>
            </a:endParaRPr>
          </a:p>
        </p:txBody>
      </p:sp>
    </p:spTree>
    <p:extLst>
      <p:ext uri="{BB962C8B-B14F-4D97-AF65-F5344CB8AC3E}">
        <p14:creationId xmlns:p14="http://schemas.microsoft.com/office/powerpoint/2010/main" val="1340285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5787845" cy="1200329"/>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15 § BESLUTSFÖRHET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Årsmötet är beslutfört med det antal röstberättigade medlemmar som, enligt upprättad röstlängd, är närvarande på mötet. </a:t>
            </a:r>
          </a:p>
        </p:txBody>
      </p:sp>
      <p:sp>
        <p:nvSpPr>
          <p:cNvPr id="3" name="textruta 2">
            <a:extLst>
              <a:ext uri="{FF2B5EF4-FFF2-40B4-BE49-F238E27FC236}">
                <a16:creationId xmlns:a16="http://schemas.microsoft.com/office/drawing/2014/main" id="{EEDFB6C5-F519-C224-2D45-61EA3E0F5B44}"/>
              </a:ext>
            </a:extLst>
          </p:cNvPr>
          <p:cNvSpPr txBox="1"/>
          <p:nvPr/>
        </p:nvSpPr>
        <p:spPr>
          <a:xfrm>
            <a:off x="6690732" y="1490007"/>
            <a:ext cx="5514096" cy="400110"/>
          </a:xfrm>
          <a:prstGeom prst="rect">
            <a:avLst/>
          </a:prstGeom>
          <a:noFill/>
        </p:spPr>
        <p:txBody>
          <a:bodyPr wrap="square" rtlCol="0">
            <a:spAutoFit/>
          </a:bodyPr>
          <a:lstStyle/>
          <a:p>
            <a:pPr marL="152400"/>
            <a:r>
              <a:rPr lang="sv-SE" sz="2000" dirty="0">
                <a:latin typeface="Calibri" panose="020F0502020204030204" pitchFamily="34" charset="0"/>
                <a:ea typeface="Montserrat"/>
                <a:cs typeface="Calibri" panose="020F0502020204030204" pitchFamily="34" charset="0"/>
                <a:sym typeface="Montserrat"/>
              </a:rPr>
              <a:t>Fanns ej</a:t>
            </a:r>
          </a:p>
        </p:txBody>
      </p:sp>
      <p:sp>
        <p:nvSpPr>
          <p:cNvPr id="4" name="Google Shape;59;p14">
            <a:extLst>
              <a:ext uri="{FF2B5EF4-FFF2-40B4-BE49-F238E27FC236}">
                <a16:creationId xmlns:a16="http://schemas.microsoft.com/office/drawing/2014/main" id="{4C1F8173-ADE2-445A-1ABE-B17D2C1C4869}"/>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endParaRPr lang="sv-SE" sz="3000" dirty="0">
              <a:solidFill>
                <a:srgbClr val="76B72A"/>
              </a:solidFill>
              <a:latin typeface="Arial"/>
              <a:ea typeface="Montserrat"/>
              <a:cs typeface="Arial"/>
              <a:sym typeface="Montserrat"/>
            </a:endParaRPr>
          </a:p>
        </p:txBody>
      </p:sp>
    </p:spTree>
    <p:extLst>
      <p:ext uri="{BB962C8B-B14F-4D97-AF65-F5344CB8AC3E}">
        <p14:creationId xmlns:p14="http://schemas.microsoft.com/office/powerpoint/2010/main" val="49785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5787845" cy="4524315"/>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16 § BESLUT OCH OMRÖSTNING </a:t>
            </a: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Beslut fattas med ja- eller nejrop eller efter omröstning (votering) om sådan begärs. Beslut efter ja/nej-rop (utan omröstning) är fattat med acklamation. </a:t>
            </a: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Beslut avseende val avgörs så att den/de väljs som erhåller högsta antalet avgivna röster (enkel relativ majoritet). </a:t>
            </a: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Övriga beslut avgörs så att bifall kräver mer än hälften av antalet avgivna röster (enkel absolut majoritet). </a:t>
            </a: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Omröstning sker öppet. Om röstberättigad medlem begär det skall dock val ske slutet. </a:t>
            </a: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Vid omröstning som ej avser val gäller, vid lika röstetal, det förslag som biträds av mötets ordförande, om han eller hon är röstberättigad. Är han eller hon inte röstberättigad avgör lotten. Vid val skall i händelse av lika röstetal lotten avgöra. </a:t>
            </a: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Beslut bekräftas med klubbslag. </a:t>
            </a:r>
          </a:p>
        </p:txBody>
      </p:sp>
      <p:sp>
        <p:nvSpPr>
          <p:cNvPr id="3" name="textruta 2">
            <a:extLst>
              <a:ext uri="{FF2B5EF4-FFF2-40B4-BE49-F238E27FC236}">
                <a16:creationId xmlns:a16="http://schemas.microsoft.com/office/drawing/2014/main" id="{EEDFB6C5-F519-C224-2D45-61EA3E0F5B44}"/>
              </a:ext>
            </a:extLst>
          </p:cNvPr>
          <p:cNvSpPr txBox="1"/>
          <p:nvPr/>
        </p:nvSpPr>
        <p:spPr>
          <a:xfrm>
            <a:off x="6690732" y="1490007"/>
            <a:ext cx="5514096" cy="400110"/>
          </a:xfrm>
          <a:prstGeom prst="rect">
            <a:avLst/>
          </a:prstGeom>
          <a:noFill/>
        </p:spPr>
        <p:txBody>
          <a:bodyPr wrap="square" rtlCol="0">
            <a:spAutoFit/>
          </a:bodyPr>
          <a:lstStyle/>
          <a:p>
            <a:pPr marL="152400"/>
            <a:r>
              <a:rPr lang="sv-SE" sz="2000" dirty="0">
                <a:latin typeface="Calibri" panose="020F0502020204030204" pitchFamily="34" charset="0"/>
                <a:ea typeface="Montserrat"/>
                <a:cs typeface="Calibri" panose="020F0502020204030204" pitchFamily="34" charset="0"/>
                <a:sym typeface="Montserrat"/>
              </a:rPr>
              <a:t>Fanns ej</a:t>
            </a:r>
          </a:p>
        </p:txBody>
      </p:sp>
      <p:sp>
        <p:nvSpPr>
          <p:cNvPr id="4" name="Google Shape;59;p14">
            <a:extLst>
              <a:ext uri="{FF2B5EF4-FFF2-40B4-BE49-F238E27FC236}">
                <a16:creationId xmlns:a16="http://schemas.microsoft.com/office/drawing/2014/main" id="{C9B5CD08-92CF-71B1-3C53-A2F0205AF970}"/>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endParaRPr lang="sv-SE" sz="3000" dirty="0">
              <a:solidFill>
                <a:srgbClr val="76B72A"/>
              </a:solidFill>
              <a:latin typeface="Arial"/>
              <a:ea typeface="Montserrat"/>
              <a:cs typeface="Arial"/>
              <a:sym typeface="Montserrat"/>
            </a:endParaRPr>
          </a:p>
        </p:txBody>
      </p:sp>
    </p:spTree>
    <p:extLst>
      <p:ext uri="{BB962C8B-B14F-4D97-AF65-F5344CB8AC3E}">
        <p14:creationId xmlns:p14="http://schemas.microsoft.com/office/powerpoint/2010/main" val="1997734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5787845" cy="4247317"/>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17 § VALBARHET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Valbar till föreningens styrelse och valberedning är endast röstberättigad medlem i föreningen.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Arbetstagare inom föreningen får inte väljas till ledamot av styrelse, valberedning eller till revisor i föreningen.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Föreningen bör ha en sådan sammansättning i styrelse, valberedning, kommittéer och andra organ att jämställdhet mellan kvinnor och män kan nås samt att olika åldersgrupper finns representerade. </a:t>
            </a:r>
          </a:p>
          <a:p>
            <a:pPr hangingPunct="0"/>
            <a:endParaRPr lang="sv-SE" dirty="0">
              <a:latin typeface="Garamond" panose="02020404030301010803" pitchFamily="18" charset="0"/>
              <a:ea typeface="Times New Roman" panose="02020603050405020304" pitchFamily="18" charset="0"/>
              <a:cs typeface="Times New Roman" panose="02020603050405020304" pitchFamily="18" charset="0"/>
            </a:endParaRPr>
          </a:p>
          <a:p>
            <a:pPr hangingPunct="0"/>
            <a:r>
              <a:rPr lang="sv-SE" dirty="0">
                <a:solidFill>
                  <a:srgbClr val="FF0000"/>
                </a:solidFill>
                <a:latin typeface="Garamond" panose="02020404030301010803" pitchFamily="18" charset="0"/>
                <a:ea typeface="Times New Roman" panose="02020603050405020304" pitchFamily="18" charset="0"/>
                <a:cs typeface="Times New Roman" panose="02020603050405020304" pitchFamily="18" charset="0"/>
              </a:rPr>
              <a:t>En individ kan maximalt vara aktiv inom styrelse, eller valberedning inom Näringslivsforum i en period om tre (3) perioder om två (2) år i en följd. </a:t>
            </a:r>
            <a:endParaRPr lang="sv-SE" sz="1800" dirty="0">
              <a:solidFill>
                <a:srgbClr val="FF0000"/>
              </a:solidFill>
              <a:effectLst/>
              <a:latin typeface="Garamond" panose="02020404030301010803" pitchFamily="18" charset="0"/>
              <a:ea typeface="Times New Roman" panose="02020603050405020304" pitchFamily="18" charset="0"/>
              <a:cs typeface="Times New Roman" panose="02020603050405020304" pitchFamily="18" charset="0"/>
            </a:endParaRPr>
          </a:p>
        </p:txBody>
      </p:sp>
      <p:sp>
        <p:nvSpPr>
          <p:cNvPr id="3" name="textruta 2">
            <a:extLst>
              <a:ext uri="{FF2B5EF4-FFF2-40B4-BE49-F238E27FC236}">
                <a16:creationId xmlns:a16="http://schemas.microsoft.com/office/drawing/2014/main" id="{EEDFB6C5-F519-C224-2D45-61EA3E0F5B44}"/>
              </a:ext>
            </a:extLst>
          </p:cNvPr>
          <p:cNvSpPr txBox="1"/>
          <p:nvPr/>
        </p:nvSpPr>
        <p:spPr>
          <a:xfrm>
            <a:off x="6690732" y="1490007"/>
            <a:ext cx="5514096" cy="400110"/>
          </a:xfrm>
          <a:prstGeom prst="rect">
            <a:avLst/>
          </a:prstGeom>
          <a:noFill/>
        </p:spPr>
        <p:txBody>
          <a:bodyPr wrap="square" rtlCol="0">
            <a:spAutoFit/>
          </a:bodyPr>
          <a:lstStyle/>
          <a:p>
            <a:pPr marL="152400"/>
            <a:r>
              <a:rPr lang="sv-SE" sz="2000" dirty="0">
                <a:latin typeface="Calibri" panose="020F0502020204030204" pitchFamily="34" charset="0"/>
                <a:ea typeface="Montserrat"/>
                <a:cs typeface="Calibri" panose="020F0502020204030204" pitchFamily="34" charset="0"/>
                <a:sym typeface="Montserrat"/>
              </a:rPr>
              <a:t>Fanns ej</a:t>
            </a:r>
          </a:p>
        </p:txBody>
      </p:sp>
      <p:sp>
        <p:nvSpPr>
          <p:cNvPr id="4" name="Google Shape;59;p14">
            <a:extLst>
              <a:ext uri="{FF2B5EF4-FFF2-40B4-BE49-F238E27FC236}">
                <a16:creationId xmlns:a16="http://schemas.microsoft.com/office/drawing/2014/main" id="{79B7FA0E-0608-5C1F-7FCE-7EC48C94F4C3}"/>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endParaRPr lang="sv-SE" sz="3000" dirty="0">
              <a:solidFill>
                <a:srgbClr val="76B72A"/>
              </a:solidFill>
              <a:latin typeface="Arial"/>
              <a:ea typeface="Montserrat"/>
              <a:cs typeface="Arial"/>
              <a:sym typeface="Montserrat"/>
            </a:endParaRPr>
          </a:p>
        </p:txBody>
      </p:sp>
      <p:sp>
        <p:nvSpPr>
          <p:cNvPr id="6" name="Rektangel 5">
            <a:extLst>
              <a:ext uri="{FF2B5EF4-FFF2-40B4-BE49-F238E27FC236}">
                <a16:creationId xmlns:a16="http://schemas.microsoft.com/office/drawing/2014/main" id="{16E6767D-1989-837A-C330-AC687939C765}"/>
              </a:ext>
            </a:extLst>
          </p:cNvPr>
          <p:cNvSpPr/>
          <p:nvPr/>
        </p:nvSpPr>
        <p:spPr>
          <a:xfrm>
            <a:off x="590653" y="4754880"/>
            <a:ext cx="5505347" cy="128016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ektangel 6">
            <a:extLst>
              <a:ext uri="{FF2B5EF4-FFF2-40B4-BE49-F238E27FC236}">
                <a16:creationId xmlns:a16="http://schemas.microsoft.com/office/drawing/2014/main" id="{6F8CCCEF-CD88-8DA7-3A97-6FF7D2BD676D}"/>
              </a:ext>
            </a:extLst>
          </p:cNvPr>
          <p:cNvSpPr/>
          <p:nvPr/>
        </p:nvSpPr>
        <p:spPr>
          <a:xfrm>
            <a:off x="6969151" y="2453818"/>
            <a:ext cx="4927523" cy="128016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textruta 7">
            <a:extLst>
              <a:ext uri="{FF2B5EF4-FFF2-40B4-BE49-F238E27FC236}">
                <a16:creationId xmlns:a16="http://schemas.microsoft.com/office/drawing/2014/main" id="{1D3B269B-FE73-AC32-71FD-70F92E63095C}"/>
              </a:ext>
            </a:extLst>
          </p:cNvPr>
          <p:cNvSpPr txBox="1"/>
          <p:nvPr/>
        </p:nvSpPr>
        <p:spPr>
          <a:xfrm>
            <a:off x="6969151" y="2575973"/>
            <a:ext cx="4614860" cy="1015663"/>
          </a:xfrm>
          <a:prstGeom prst="rect">
            <a:avLst/>
          </a:prstGeom>
          <a:noFill/>
        </p:spPr>
        <p:txBody>
          <a:bodyPr wrap="square" rtlCol="0">
            <a:spAutoFit/>
          </a:bodyPr>
          <a:lstStyle/>
          <a:p>
            <a:pPr marL="152400"/>
            <a:r>
              <a:rPr lang="sv-SE" sz="2000" dirty="0">
                <a:latin typeface="Calibri" panose="020F0502020204030204" pitchFamily="34" charset="0"/>
                <a:ea typeface="Montserrat"/>
                <a:cs typeface="Calibri" panose="020F0502020204030204" pitchFamily="34" charset="0"/>
                <a:sym typeface="Montserrat"/>
              </a:rPr>
              <a:t>Motion från Bodil Sörman, </a:t>
            </a:r>
            <a:r>
              <a:rPr lang="sv-SE" sz="2000" dirty="0" err="1">
                <a:latin typeface="Calibri" panose="020F0502020204030204" pitchFamily="34" charset="0"/>
                <a:ea typeface="Montserrat"/>
                <a:cs typeface="Calibri" panose="020F0502020204030204" pitchFamily="34" charset="0"/>
                <a:sym typeface="Montserrat"/>
              </a:rPr>
              <a:t>Svedjekonsult</a:t>
            </a:r>
            <a:endParaRPr lang="sv-SE" sz="2000" dirty="0">
              <a:latin typeface="Calibri" panose="020F0502020204030204" pitchFamily="34" charset="0"/>
              <a:ea typeface="Montserrat"/>
              <a:cs typeface="Calibri" panose="020F0502020204030204" pitchFamily="34" charset="0"/>
              <a:sym typeface="Montserrat"/>
            </a:endParaRPr>
          </a:p>
          <a:p>
            <a:pPr marL="152400"/>
            <a:endParaRPr lang="sv-SE" sz="2000" dirty="0">
              <a:latin typeface="Calibri" panose="020F0502020204030204" pitchFamily="34" charset="0"/>
              <a:ea typeface="Montserrat"/>
              <a:cs typeface="Calibri" panose="020F0502020204030204" pitchFamily="34" charset="0"/>
              <a:sym typeface="Montserrat"/>
            </a:endParaRPr>
          </a:p>
          <a:p>
            <a:pPr marL="152400"/>
            <a:r>
              <a:rPr lang="sv-SE" sz="2000" dirty="0">
                <a:latin typeface="Calibri" panose="020F0502020204030204" pitchFamily="34" charset="0"/>
                <a:ea typeface="Montserrat"/>
                <a:cs typeface="Calibri" panose="020F0502020204030204" pitchFamily="34" charset="0"/>
                <a:sym typeface="Montserrat"/>
              </a:rPr>
              <a:t>Mottagen och behandlad 230301</a:t>
            </a:r>
          </a:p>
        </p:txBody>
      </p:sp>
      <p:cxnSp>
        <p:nvCxnSpPr>
          <p:cNvPr id="10" name="Rak pil 9">
            <a:extLst>
              <a:ext uri="{FF2B5EF4-FFF2-40B4-BE49-F238E27FC236}">
                <a16:creationId xmlns:a16="http://schemas.microsoft.com/office/drawing/2014/main" id="{1551C7EB-3B28-4245-BFB8-4F080C584A24}"/>
              </a:ext>
            </a:extLst>
          </p:cNvPr>
          <p:cNvCxnSpPr>
            <a:cxnSpLocks/>
            <a:stCxn id="7" idx="2"/>
          </p:cNvCxnSpPr>
          <p:nvPr/>
        </p:nvCxnSpPr>
        <p:spPr>
          <a:xfrm flipH="1">
            <a:off x="6378498" y="3733978"/>
            <a:ext cx="3054415" cy="1563554"/>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5732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5787845" cy="5355312"/>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18 § ÄRENDEN VID ÅRSMÖTE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Vid års skall följande ärenden behandlas och protokollföras: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Verdana" panose="020B0604030504040204" pitchFamily="34" charset="0"/>
              </a:rPr>
              <a:t>Årsredogörelse </a:t>
            </a:r>
            <a:endParaRPr lang="sv-SE" sz="1800" dirty="0">
              <a:effectLst/>
              <a:latin typeface="Garamond" panose="02020404030301010803" pitchFamily="18" charset="0"/>
              <a:ea typeface="Times New Roman" panose="02020603050405020304" pitchFamily="18" charset="0"/>
              <a:cs typeface="Times New Roman" panose="02020603050405020304" pitchFamily="18" charset="0"/>
            </a:endParaRP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Verdana" panose="020B0604030504040204" pitchFamily="34" charset="0"/>
              </a:rPr>
              <a:t>Ekonomisk redogörelse </a:t>
            </a:r>
            <a:endParaRPr lang="sv-SE" sz="1800" dirty="0">
              <a:effectLst/>
              <a:latin typeface="Garamond" panose="02020404030301010803" pitchFamily="18" charset="0"/>
              <a:ea typeface="Times New Roman" panose="02020603050405020304" pitchFamily="18" charset="0"/>
              <a:cs typeface="Times New Roman" panose="02020603050405020304" pitchFamily="18" charset="0"/>
            </a:endParaRP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Verdana" panose="020B0604030504040204" pitchFamily="34" charset="0"/>
              </a:rPr>
              <a:t>Revisionsberättelse </a:t>
            </a:r>
            <a:endParaRPr lang="sv-SE" sz="1800" dirty="0">
              <a:effectLst/>
              <a:latin typeface="Garamond" panose="02020404030301010803" pitchFamily="18" charset="0"/>
              <a:ea typeface="Times New Roman" panose="02020603050405020304" pitchFamily="18" charset="0"/>
              <a:cs typeface="Times New Roman" panose="02020603050405020304" pitchFamily="18" charset="0"/>
            </a:endParaRP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Verdana" panose="020B0604030504040204" pitchFamily="34" charset="0"/>
              </a:rPr>
              <a:t>Ansvarsfrihet för det gångna verksamhetsåret </a:t>
            </a:r>
            <a:endParaRPr lang="sv-SE" sz="1800" dirty="0">
              <a:effectLst/>
              <a:latin typeface="Garamond" panose="02020404030301010803" pitchFamily="18" charset="0"/>
              <a:ea typeface="Times New Roman" panose="02020603050405020304" pitchFamily="18" charset="0"/>
              <a:cs typeface="Times New Roman" panose="02020603050405020304" pitchFamily="18" charset="0"/>
            </a:endParaRP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Verdana" panose="020B0604030504040204" pitchFamily="34" charset="0"/>
              </a:rPr>
              <a:t>Val av styrelse </a:t>
            </a:r>
            <a:endParaRPr lang="sv-SE" sz="1800" dirty="0">
              <a:effectLst/>
              <a:latin typeface="Garamond" panose="02020404030301010803" pitchFamily="18" charset="0"/>
              <a:ea typeface="Times New Roman" panose="02020603050405020304" pitchFamily="18" charset="0"/>
              <a:cs typeface="Times New Roman" panose="02020603050405020304" pitchFamily="18" charset="0"/>
            </a:endParaRP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Verdana" panose="020B0604030504040204" pitchFamily="34" charset="0"/>
              </a:rPr>
              <a:t>Val av ordförande </a:t>
            </a:r>
            <a:endParaRPr lang="sv-SE" sz="1800" dirty="0">
              <a:effectLst/>
              <a:latin typeface="Garamond" panose="02020404030301010803" pitchFamily="18" charset="0"/>
              <a:ea typeface="Times New Roman" panose="02020603050405020304" pitchFamily="18" charset="0"/>
              <a:cs typeface="Times New Roman" panose="02020603050405020304" pitchFamily="18" charset="0"/>
            </a:endParaRP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Verdana" panose="020B0604030504040204" pitchFamily="34" charset="0"/>
              </a:rPr>
              <a:t>Val av revisor och eventuell suppleant </a:t>
            </a:r>
            <a:endParaRPr lang="sv-SE" sz="1800" dirty="0">
              <a:effectLst/>
              <a:latin typeface="Garamond" panose="02020404030301010803" pitchFamily="18" charset="0"/>
              <a:ea typeface="Times New Roman" panose="02020603050405020304" pitchFamily="18" charset="0"/>
              <a:cs typeface="Times New Roman" panose="02020603050405020304" pitchFamily="18" charset="0"/>
            </a:endParaRP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Verdana" panose="020B0604030504040204" pitchFamily="34" charset="0"/>
              </a:rPr>
              <a:t>Verksamhetsplan för innevarande och nästkommande verksamhetsår </a:t>
            </a:r>
            <a:endParaRPr lang="sv-SE" sz="1800" dirty="0">
              <a:effectLst/>
              <a:latin typeface="Garamond" panose="02020404030301010803" pitchFamily="18" charset="0"/>
              <a:ea typeface="Times New Roman" panose="02020603050405020304" pitchFamily="18" charset="0"/>
              <a:cs typeface="Times New Roman" panose="02020603050405020304" pitchFamily="18" charset="0"/>
            </a:endParaRP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Verdana" panose="020B0604030504040204" pitchFamily="34" charset="0"/>
              </a:rPr>
              <a:t>Fastställande av medlems- och serviceavgifter, för det kommande verksamhetsåret. </a:t>
            </a:r>
            <a:endParaRPr lang="sv-SE" sz="1800" dirty="0">
              <a:effectLst/>
              <a:latin typeface="Garamond" panose="02020404030301010803" pitchFamily="18" charset="0"/>
              <a:ea typeface="Times New Roman" panose="02020603050405020304" pitchFamily="18" charset="0"/>
              <a:cs typeface="Times New Roman" panose="02020603050405020304" pitchFamily="18" charset="0"/>
            </a:endParaRP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Verdana" panose="020B0604030504040204" pitchFamily="34" charset="0"/>
              </a:rPr>
              <a:t>Val av valberedning </a:t>
            </a:r>
            <a:endParaRPr lang="sv-SE" sz="1800" dirty="0">
              <a:effectLst/>
              <a:latin typeface="Garamond" panose="02020404030301010803" pitchFamily="18" charset="0"/>
              <a:ea typeface="Times New Roman" panose="02020603050405020304" pitchFamily="18" charset="0"/>
              <a:cs typeface="Times New Roman" panose="02020603050405020304" pitchFamily="18" charset="0"/>
            </a:endParaRP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Beslut om stadgeändring eller i fråga av större ekonomisk betydelse för föreningen eller medlemmarna får fattas endast om ärendet angivits i kallelsen till mötet. </a:t>
            </a:r>
          </a:p>
        </p:txBody>
      </p:sp>
      <p:sp>
        <p:nvSpPr>
          <p:cNvPr id="3" name="textruta 2">
            <a:extLst>
              <a:ext uri="{FF2B5EF4-FFF2-40B4-BE49-F238E27FC236}">
                <a16:creationId xmlns:a16="http://schemas.microsoft.com/office/drawing/2014/main" id="{EEDFB6C5-F519-C224-2D45-61EA3E0F5B44}"/>
              </a:ext>
            </a:extLst>
          </p:cNvPr>
          <p:cNvSpPr txBox="1"/>
          <p:nvPr/>
        </p:nvSpPr>
        <p:spPr>
          <a:xfrm>
            <a:off x="6690732" y="1490007"/>
            <a:ext cx="5514096" cy="3785652"/>
          </a:xfrm>
          <a:prstGeom prst="rect">
            <a:avLst/>
          </a:prstGeom>
          <a:noFill/>
        </p:spPr>
        <p:txBody>
          <a:bodyPr wrap="square" rtlCol="0">
            <a:spAutoFit/>
          </a:bodyPr>
          <a:lstStyle/>
          <a:p>
            <a:r>
              <a:rPr lang="sv-SE" sz="1600" b="1" dirty="0">
                <a:effectLst/>
                <a:latin typeface="Verdana" panose="020B0604030504040204" pitchFamily="34" charset="0"/>
                <a:ea typeface="Verdana" panose="020B0604030504040204" pitchFamily="34" charset="0"/>
                <a:cs typeface="Verdana" panose="020B0604030504040204" pitchFamily="34" charset="0"/>
              </a:rPr>
              <a:t>§ 5 Årsmöte </a:t>
            </a:r>
          </a:p>
          <a:p>
            <a:endParaRPr lang="sv-SE" sz="1600" b="1" dirty="0">
              <a:effectLst/>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sv-SE" sz="1600" dirty="0">
                <a:effectLst/>
                <a:latin typeface="Verdana" panose="020B0604030504040204" pitchFamily="34" charset="0"/>
                <a:ea typeface="Verdana" panose="020B0604030504040204" pitchFamily="34" charset="0"/>
                <a:cs typeface="Verdana" panose="020B0604030504040204" pitchFamily="34" charset="0"/>
              </a:rPr>
              <a:t>Vid årsmöte skall följande punkter behandlas: </a:t>
            </a:r>
          </a:p>
          <a:p>
            <a:pPr marL="285750" indent="-285750">
              <a:buFont typeface="Arial" panose="020B0604020202020204" pitchFamily="34" charset="0"/>
              <a:buChar char="•"/>
            </a:pPr>
            <a:r>
              <a:rPr lang="sv-SE" sz="1600" dirty="0">
                <a:effectLst/>
                <a:latin typeface="Verdana" panose="020B0604030504040204" pitchFamily="34" charset="0"/>
                <a:ea typeface="Verdana" panose="020B0604030504040204" pitchFamily="34" charset="0"/>
                <a:cs typeface="Verdana" panose="020B0604030504040204" pitchFamily="34" charset="0"/>
              </a:rPr>
              <a:t>Årsredogörelse </a:t>
            </a:r>
          </a:p>
          <a:p>
            <a:pPr marL="285750" indent="-285750">
              <a:buFont typeface="Arial" panose="020B0604020202020204" pitchFamily="34" charset="0"/>
              <a:buChar char="•"/>
            </a:pPr>
            <a:r>
              <a:rPr lang="sv-SE" sz="1600" dirty="0">
                <a:effectLst/>
                <a:latin typeface="Verdana" panose="020B0604030504040204" pitchFamily="34" charset="0"/>
                <a:ea typeface="Verdana" panose="020B0604030504040204" pitchFamily="34" charset="0"/>
                <a:cs typeface="Verdana" panose="020B0604030504040204" pitchFamily="34" charset="0"/>
              </a:rPr>
              <a:t>Ekonomisk redogörelse </a:t>
            </a:r>
          </a:p>
          <a:p>
            <a:pPr marL="285750" indent="-285750">
              <a:buFont typeface="Arial" panose="020B0604020202020204" pitchFamily="34" charset="0"/>
              <a:buChar char="•"/>
            </a:pPr>
            <a:r>
              <a:rPr lang="sv-SE" sz="1600" dirty="0">
                <a:effectLst/>
                <a:latin typeface="Verdana" panose="020B0604030504040204" pitchFamily="34" charset="0"/>
                <a:ea typeface="Verdana" panose="020B0604030504040204" pitchFamily="34" charset="0"/>
                <a:cs typeface="Verdana" panose="020B0604030504040204" pitchFamily="34" charset="0"/>
              </a:rPr>
              <a:t>Revisionsberättelse </a:t>
            </a:r>
          </a:p>
          <a:p>
            <a:pPr marL="285750" indent="-285750">
              <a:buFont typeface="Arial" panose="020B0604020202020204" pitchFamily="34" charset="0"/>
              <a:buChar char="•"/>
            </a:pPr>
            <a:r>
              <a:rPr lang="sv-SE" sz="1600" dirty="0">
                <a:effectLst/>
                <a:latin typeface="Verdana" panose="020B0604030504040204" pitchFamily="34" charset="0"/>
                <a:ea typeface="Verdana" panose="020B0604030504040204" pitchFamily="34" charset="0"/>
                <a:cs typeface="Verdana" panose="020B0604030504040204" pitchFamily="34" charset="0"/>
              </a:rPr>
              <a:t>Ansvarsfrihet för det gångna verksamhetsåret </a:t>
            </a:r>
          </a:p>
          <a:p>
            <a:pPr marL="285750" indent="-285750">
              <a:buFont typeface="Arial" panose="020B0604020202020204" pitchFamily="34" charset="0"/>
              <a:buChar char="•"/>
            </a:pPr>
            <a:r>
              <a:rPr lang="sv-SE" sz="1600" dirty="0">
                <a:effectLst/>
                <a:latin typeface="Verdana" panose="020B0604030504040204" pitchFamily="34" charset="0"/>
                <a:ea typeface="Verdana" panose="020B0604030504040204" pitchFamily="34" charset="0"/>
                <a:cs typeface="Verdana" panose="020B0604030504040204" pitchFamily="34" charset="0"/>
              </a:rPr>
              <a:t>Val av styrelse </a:t>
            </a:r>
          </a:p>
          <a:p>
            <a:pPr marL="285750" indent="-285750">
              <a:buFont typeface="Arial" panose="020B0604020202020204" pitchFamily="34" charset="0"/>
              <a:buChar char="•"/>
            </a:pPr>
            <a:r>
              <a:rPr lang="sv-SE" sz="1600" dirty="0">
                <a:effectLst/>
                <a:latin typeface="Verdana" panose="020B0604030504040204" pitchFamily="34" charset="0"/>
                <a:ea typeface="Verdana" panose="020B0604030504040204" pitchFamily="34" charset="0"/>
                <a:cs typeface="Verdana" panose="020B0604030504040204" pitchFamily="34" charset="0"/>
              </a:rPr>
              <a:t>Val av ordförande </a:t>
            </a:r>
          </a:p>
          <a:p>
            <a:pPr marL="285750" indent="-285750">
              <a:buFont typeface="Arial" panose="020B0604020202020204" pitchFamily="34" charset="0"/>
              <a:buChar char="•"/>
            </a:pPr>
            <a:r>
              <a:rPr lang="sv-SE" sz="1600" dirty="0">
                <a:effectLst/>
                <a:latin typeface="Verdana" panose="020B0604030504040204" pitchFamily="34" charset="0"/>
                <a:ea typeface="Verdana" panose="020B0604030504040204" pitchFamily="34" charset="0"/>
                <a:cs typeface="Verdana" panose="020B0604030504040204" pitchFamily="34" charset="0"/>
              </a:rPr>
              <a:t>Val av revisor och eventuell suppleant </a:t>
            </a:r>
          </a:p>
          <a:p>
            <a:pPr marL="285750" indent="-285750">
              <a:buFont typeface="Arial" panose="020B0604020202020204" pitchFamily="34" charset="0"/>
              <a:buChar char="•"/>
            </a:pPr>
            <a:r>
              <a:rPr lang="sv-SE" sz="1600" dirty="0">
                <a:effectLst/>
                <a:latin typeface="Verdana" panose="020B0604030504040204" pitchFamily="34" charset="0"/>
                <a:ea typeface="Verdana" panose="020B0604030504040204" pitchFamily="34" charset="0"/>
                <a:cs typeface="Verdana" panose="020B0604030504040204" pitchFamily="34" charset="0"/>
              </a:rPr>
              <a:t>Verksamhetsplan för innevarande och nästkommande verksamhetsår </a:t>
            </a:r>
          </a:p>
          <a:p>
            <a:pPr marL="285750" indent="-285750">
              <a:buFont typeface="Arial" panose="020B0604020202020204" pitchFamily="34" charset="0"/>
              <a:buChar char="•"/>
            </a:pPr>
            <a:r>
              <a:rPr lang="sv-SE" sz="1600" dirty="0">
                <a:effectLst/>
                <a:latin typeface="Verdana" panose="020B0604030504040204" pitchFamily="34" charset="0"/>
                <a:ea typeface="Verdana" panose="020B0604030504040204" pitchFamily="34" charset="0"/>
                <a:cs typeface="Verdana" panose="020B0604030504040204" pitchFamily="34" charset="0"/>
              </a:rPr>
              <a:t>Fastställande av medlems- och serviceavgifter, för det kommande verksamhetsåret. </a:t>
            </a:r>
          </a:p>
          <a:p>
            <a:pPr marL="285750" indent="-285750">
              <a:buFont typeface="Arial" panose="020B0604020202020204" pitchFamily="34" charset="0"/>
              <a:buChar char="•"/>
            </a:pPr>
            <a:r>
              <a:rPr lang="sv-SE" sz="1600" dirty="0">
                <a:effectLst/>
                <a:latin typeface="Verdana" panose="020B0604030504040204" pitchFamily="34" charset="0"/>
                <a:ea typeface="Verdana" panose="020B0604030504040204" pitchFamily="34" charset="0"/>
                <a:cs typeface="Verdana" panose="020B0604030504040204" pitchFamily="34" charset="0"/>
              </a:rPr>
              <a:t>Val av valberedning </a:t>
            </a:r>
          </a:p>
        </p:txBody>
      </p:sp>
      <p:sp>
        <p:nvSpPr>
          <p:cNvPr id="4" name="Google Shape;59;p14">
            <a:extLst>
              <a:ext uri="{FF2B5EF4-FFF2-40B4-BE49-F238E27FC236}">
                <a16:creationId xmlns:a16="http://schemas.microsoft.com/office/drawing/2014/main" id="{F786C243-90F2-2AC5-614D-946E535EA197}"/>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endParaRPr lang="sv-SE" sz="3000" dirty="0">
              <a:solidFill>
                <a:srgbClr val="76B72A"/>
              </a:solidFill>
              <a:latin typeface="Arial"/>
              <a:ea typeface="Montserrat"/>
              <a:cs typeface="Arial"/>
              <a:sym typeface="Montserrat"/>
            </a:endParaRPr>
          </a:p>
        </p:txBody>
      </p:sp>
    </p:spTree>
    <p:extLst>
      <p:ext uri="{BB962C8B-B14F-4D97-AF65-F5344CB8AC3E}">
        <p14:creationId xmlns:p14="http://schemas.microsoft.com/office/powerpoint/2010/main" val="3988544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5787845" cy="4247317"/>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19 § EXTRA ÅRSMÖTE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Styrelsen får kalla medlemmarna till extra årsmöte.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Kallelse med förslag till föredragningslista skall senast tre veckor före mötet tillsändas medlemmarna via digital kommunikation och anslås på föreningens webbplats.</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Vid extra årsmöte får endast det som föranlett mötet upptas till behandling.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Senast en vecka före årsmöte finnas tillgängliga, på föreningens webbplats.</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Om rösträtt, beslutsförhet samt beslut och omröstning på extra årsmöte gäller det som anges i § 15, 16 och 17. </a:t>
            </a:r>
          </a:p>
        </p:txBody>
      </p:sp>
      <p:sp>
        <p:nvSpPr>
          <p:cNvPr id="3" name="textruta 2">
            <a:extLst>
              <a:ext uri="{FF2B5EF4-FFF2-40B4-BE49-F238E27FC236}">
                <a16:creationId xmlns:a16="http://schemas.microsoft.com/office/drawing/2014/main" id="{EEDFB6C5-F519-C224-2D45-61EA3E0F5B44}"/>
              </a:ext>
            </a:extLst>
          </p:cNvPr>
          <p:cNvSpPr txBox="1"/>
          <p:nvPr/>
        </p:nvSpPr>
        <p:spPr>
          <a:xfrm>
            <a:off x="6690732" y="1490007"/>
            <a:ext cx="5514096" cy="400110"/>
          </a:xfrm>
          <a:prstGeom prst="rect">
            <a:avLst/>
          </a:prstGeom>
          <a:noFill/>
        </p:spPr>
        <p:txBody>
          <a:bodyPr wrap="square" rtlCol="0">
            <a:spAutoFit/>
          </a:bodyPr>
          <a:lstStyle/>
          <a:p>
            <a:pPr marL="152400"/>
            <a:r>
              <a:rPr lang="sv-SE" sz="2000" dirty="0">
                <a:latin typeface="Calibri" panose="020F0502020204030204" pitchFamily="34" charset="0"/>
                <a:ea typeface="Montserrat"/>
                <a:cs typeface="Calibri" panose="020F0502020204030204" pitchFamily="34" charset="0"/>
                <a:sym typeface="Montserrat"/>
              </a:rPr>
              <a:t>Fanns ej</a:t>
            </a:r>
          </a:p>
        </p:txBody>
      </p:sp>
      <p:sp>
        <p:nvSpPr>
          <p:cNvPr id="4" name="Google Shape;59;p14">
            <a:extLst>
              <a:ext uri="{FF2B5EF4-FFF2-40B4-BE49-F238E27FC236}">
                <a16:creationId xmlns:a16="http://schemas.microsoft.com/office/drawing/2014/main" id="{78F7B2B4-0690-A81A-D08A-1A4CB0B5315A}"/>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endParaRPr lang="sv-SE" sz="3000" dirty="0">
              <a:solidFill>
                <a:srgbClr val="76B72A"/>
              </a:solidFill>
              <a:latin typeface="Arial"/>
              <a:ea typeface="Montserrat"/>
              <a:cs typeface="Arial"/>
              <a:sym typeface="Montserrat"/>
            </a:endParaRPr>
          </a:p>
        </p:txBody>
      </p:sp>
    </p:spTree>
    <p:extLst>
      <p:ext uri="{BB962C8B-B14F-4D97-AF65-F5344CB8AC3E}">
        <p14:creationId xmlns:p14="http://schemas.microsoft.com/office/powerpoint/2010/main" val="845757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5787845" cy="923330"/>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2 § MEDLEMSKAP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Föreningen är öppen för företag och personer som direkt eller indirekt vill stödja näringslivet i Skövde. </a:t>
            </a:r>
          </a:p>
        </p:txBody>
      </p:sp>
      <p:sp>
        <p:nvSpPr>
          <p:cNvPr id="6" name="textruta 5">
            <a:extLst>
              <a:ext uri="{FF2B5EF4-FFF2-40B4-BE49-F238E27FC236}">
                <a16:creationId xmlns:a16="http://schemas.microsoft.com/office/drawing/2014/main" id="{AA5A4F40-D573-C48C-B6C7-DCA056F5ABC2}"/>
              </a:ext>
            </a:extLst>
          </p:cNvPr>
          <p:cNvSpPr txBox="1"/>
          <p:nvPr/>
        </p:nvSpPr>
        <p:spPr>
          <a:xfrm>
            <a:off x="6690732" y="1490007"/>
            <a:ext cx="5514096" cy="2308324"/>
          </a:xfrm>
          <a:prstGeom prst="rect">
            <a:avLst/>
          </a:prstGeom>
          <a:noFill/>
        </p:spPr>
        <p:txBody>
          <a:bodyPr wrap="square" rtlCol="0">
            <a:spAutoFit/>
          </a:bodyPr>
          <a:lstStyle/>
          <a:p>
            <a:r>
              <a:rPr lang="sv-SE" sz="1600" b="1" dirty="0">
                <a:effectLst/>
                <a:latin typeface="Verdana" panose="020B0604030504040204" pitchFamily="34" charset="0"/>
                <a:ea typeface="Verdana" panose="020B0604030504040204" pitchFamily="34" charset="0"/>
                <a:cs typeface="Verdana" panose="020B0604030504040204" pitchFamily="34" charset="0"/>
              </a:rPr>
              <a:t>§ 2 Medlemskap </a:t>
            </a:r>
          </a:p>
          <a:p>
            <a:endParaRPr lang="sv-SE" sz="1600" dirty="0">
              <a:effectLst/>
              <a:latin typeface="Verdana" panose="020B0604030504040204" pitchFamily="34" charset="0"/>
              <a:ea typeface="Verdana" panose="020B0604030504040204" pitchFamily="34" charset="0"/>
              <a:cs typeface="Verdana" panose="020B0604030504040204" pitchFamily="34" charset="0"/>
            </a:endParaRPr>
          </a:p>
          <a:p>
            <a:r>
              <a:rPr lang="sv-SE" sz="1600" dirty="0">
                <a:effectLst/>
                <a:latin typeface="Verdana" panose="020B0604030504040204" pitchFamily="34" charset="0"/>
                <a:ea typeface="Verdana" panose="020B0604030504040204" pitchFamily="34" charset="0"/>
                <a:cs typeface="Verdana" panose="020B0604030504040204" pitchFamily="34" charset="0"/>
              </a:rPr>
              <a:t>Föreningen är öppen för företag och personer som direkt eller indirekt vill stödja näringslivet i Skövde. </a:t>
            </a:r>
          </a:p>
          <a:p>
            <a:r>
              <a:rPr lang="sv-SE" sz="1600" dirty="0">
                <a:effectLst/>
                <a:latin typeface="Verdana" panose="020B0604030504040204" pitchFamily="34" charset="0"/>
                <a:ea typeface="Verdana" panose="020B0604030504040204" pitchFamily="34" charset="0"/>
                <a:cs typeface="Verdana" panose="020B0604030504040204" pitchFamily="34" charset="0"/>
              </a:rPr>
              <a:t>Medlem äger när som helst säga upp sig till utträde med uppsägningstid av tre månader före utgången av föreningens verksamhetsår. Uppsägningen skall vara skriftlig. </a:t>
            </a:r>
          </a:p>
        </p:txBody>
      </p:sp>
      <p:sp>
        <p:nvSpPr>
          <p:cNvPr id="3" name="Google Shape;59;p14">
            <a:extLst>
              <a:ext uri="{FF2B5EF4-FFF2-40B4-BE49-F238E27FC236}">
                <a16:creationId xmlns:a16="http://schemas.microsoft.com/office/drawing/2014/main" id="{B9A140B4-E013-CAAF-C518-175AD0A91FFF}"/>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endParaRPr lang="sv-SE" sz="3000" dirty="0">
              <a:solidFill>
                <a:srgbClr val="76B72A"/>
              </a:solidFill>
              <a:latin typeface="Arial"/>
              <a:ea typeface="Montserrat"/>
              <a:cs typeface="Arial"/>
              <a:sym typeface="Montserrat"/>
            </a:endParaRPr>
          </a:p>
        </p:txBody>
      </p:sp>
    </p:spTree>
    <p:extLst>
      <p:ext uri="{BB962C8B-B14F-4D97-AF65-F5344CB8AC3E}">
        <p14:creationId xmlns:p14="http://schemas.microsoft.com/office/powerpoint/2010/main" val="110257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5787845" cy="3693319"/>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20 § SAMMANSÄTTNING, ÅLIGGANDEN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Valberedningen består av ordförande och 3 övriga ledamöter och väljs av årsmötet.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Valberedningen bör ha en sådan sammansättning att jämställdhet mellan kvinnor och män kan nås samt att olika åldersgrupper finns representerade.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Valberedningen sammanträder på kallelse av ordföranden eller då minst halva antalet ledamöter begärt det.  Valberedningen skall senast fyra veckor före årsmötet till styrelsen överlämna sitt förslag på förändringar i styrelsen.</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Ny- eller omval sker varje årsmöte. </a:t>
            </a:r>
          </a:p>
        </p:txBody>
      </p:sp>
      <p:sp>
        <p:nvSpPr>
          <p:cNvPr id="7" name="textruta 6">
            <a:extLst>
              <a:ext uri="{FF2B5EF4-FFF2-40B4-BE49-F238E27FC236}">
                <a16:creationId xmlns:a16="http://schemas.microsoft.com/office/drawing/2014/main" id="{E5FBFF5F-3E38-6784-A122-D08643A6566C}"/>
              </a:ext>
            </a:extLst>
          </p:cNvPr>
          <p:cNvSpPr txBox="1"/>
          <p:nvPr/>
        </p:nvSpPr>
        <p:spPr>
          <a:xfrm>
            <a:off x="6580682" y="1490007"/>
            <a:ext cx="5624146" cy="1569660"/>
          </a:xfrm>
          <a:prstGeom prst="rect">
            <a:avLst/>
          </a:prstGeom>
          <a:noFill/>
        </p:spPr>
        <p:txBody>
          <a:bodyPr wrap="square" rtlCol="0">
            <a:spAutoFit/>
          </a:bodyPr>
          <a:lstStyle/>
          <a:p>
            <a:pPr marL="152400"/>
            <a:r>
              <a:rPr lang="sv-SE" sz="1600" b="1" dirty="0">
                <a:latin typeface="Verdana" panose="020B0604030504040204" pitchFamily="34" charset="0"/>
                <a:ea typeface="Verdana" panose="020B0604030504040204" pitchFamily="34" charset="0"/>
                <a:cs typeface="Verdana" panose="020B0604030504040204" pitchFamily="34" charset="0"/>
                <a:sym typeface="Montserrat"/>
              </a:rPr>
              <a:t> § 4 Föreningens styrelse, valberedning och revision </a:t>
            </a:r>
          </a:p>
          <a:p>
            <a:pPr marL="152400"/>
            <a:endParaRPr lang="sv-SE" sz="1600" b="1" dirty="0">
              <a:effectLst/>
              <a:latin typeface="Verdana" panose="020B0604030504040204" pitchFamily="34" charset="0"/>
              <a:ea typeface="Verdana" panose="020B0604030504040204" pitchFamily="34" charset="0"/>
              <a:cs typeface="Verdana" panose="020B0604030504040204" pitchFamily="34" charset="0"/>
              <a:sym typeface="Montserrat"/>
            </a:endParaRPr>
          </a:p>
          <a:p>
            <a:pPr marL="152400"/>
            <a:r>
              <a:rPr lang="sv-SE" sz="1600" dirty="0">
                <a:effectLst/>
                <a:latin typeface="Verdana" panose="020B0604030504040204" pitchFamily="34" charset="0"/>
              </a:rPr>
              <a:t>Valberedningen skall bestå av fyra personer utsedda vid årsmötet. Ny- eller omval varje år. </a:t>
            </a:r>
          </a:p>
          <a:p>
            <a:pPr marL="152400"/>
            <a:endParaRPr lang="sv-SE" sz="1600" dirty="0">
              <a:latin typeface="Verdana" panose="020B0604030504040204" pitchFamily="34" charset="0"/>
              <a:ea typeface="Verdana" panose="020B0604030504040204" pitchFamily="34" charset="0"/>
              <a:cs typeface="Verdana" panose="020B0604030504040204" pitchFamily="34" charset="0"/>
              <a:sym typeface="Montserrat"/>
            </a:endParaRPr>
          </a:p>
        </p:txBody>
      </p:sp>
      <p:sp>
        <p:nvSpPr>
          <p:cNvPr id="3" name="Google Shape;59;p14">
            <a:extLst>
              <a:ext uri="{FF2B5EF4-FFF2-40B4-BE49-F238E27FC236}">
                <a16:creationId xmlns:a16="http://schemas.microsoft.com/office/drawing/2014/main" id="{8F4D37DF-8A3F-DD68-58A2-9749BF9B7949}"/>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endParaRPr lang="sv-SE" sz="3000" dirty="0">
              <a:solidFill>
                <a:srgbClr val="76B72A"/>
              </a:solidFill>
              <a:latin typeface="Arial"/>
              <a:ea typeface="Montserrat"/>
              <a:cs typeface="Arial"/>
              <a:sym typeface="Montserrat"/>
            </a:endParaRPr>
          </a:p>
        </p:txBody>
      </p:sp>
    </p:spTree>
    <p:extLst>
      <p:ext uri="{BB962C8B-B14F-4D97-AF65-F5344CB8AC3E}">
        <p14:creationId xmlns:p14="http://schemas.microsoft.com/office/powerpoint/2010/main" val="546476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5787845" cy="4524315"/>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21 § REVISION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Revisorerna är valda av medlemmarna och skall för deras räkning mellan årsmöten granska styrelsens arbete. Föreningens revision skall utföras av en revisor med eller utan suppleant. Revisor skall vara godkänd eller auktoriserad.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Revisorerna har rätt att fortlöpande ta del av föreningens räkenskaper, årsmötes- och styrelseprotokoll och övriga handlingar.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Föreningens räkenskaper skall vara revisorerna tillhanda senast fem veckor före årsmötet.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Revisorerna skall, i enlighet med god revisionssed, granska styrelsens förvaltning och räkenskaper för det senaste verksamhets- och räkenskapsåret samt till styrelsen överlämna revisionsberättelse senast tre veckor före årsmötet. </a:t>
            </a:r>
          </a:p>
        </p:txBody>
      </p:sp>
      <p:sp>
        <p:nvSpPr>
          <p:cNvPr id="7" name="textruta 6">
            <a:extLst>
              <a:ext uri="{FF2B5EF4-FFF2-40B4-BE49-F238E27FC236}">
                <a16:creationId xmlns:a16="http://schemas.microsoft.com/office/drawing/2014/main" id="{E546CFDB-F269-186E-CBEA-98B6D8A7888C}"/>
              </a:ext>
            </a:extLst>
          </p:cNvPr>
          <p:cNvSpPr txBox="1"/>
          <p:nvPr/>
        </p:nvSpPr>
        <p:spPr>
          <a:xfrm>
            <a:off x="6580682" y="1490007"/>
            <a:ext cx="5624146" cy="1815882"/>
          </a:xfrm>
          <a:prstGeom prst="rect">
            <a:avLst/>
          </a:prstGeom>
          <a:noFill/>
        </p:spPr>
        <p:txBody>
          <a:bodyPr wrap="square" rtlCol="0">
            <a:spAutoFit/>
          </a:bodyPr>
          <a:lstStyle/>
          <a:p>
            <a:pPr marL="152400"/>
            <a:r>
              <a:rPr lang="sv-SE" sz="1600" b="1" dirty="0">
                <a:latin typeface="Verdana" panose="020B0604030504040204" pitchFamily="34" charset="0"/>
                <a:ea typeface="Verdana" panose="020B0604030504040204" pitchFamily="34" charset="0"/>
                <a:cs typeface="Verdana" panose="020B0604030504040204" pitchFamily="34" charset="0"/>
                <a:sym typeface="Montserrat"/>
              </a:rPr>
              <a:t> § 4 Föreningens styrelse, valberedning och revision </a:t>
            </a:r>
          </a:p>
          <a:p>
            <a:pPr marL="152400"/>
            <a:endParaRPr lang="sv-SE" sz="1600" b="1" dirty="0">
              <a:effectLst/>
              <a:latin typeface="Verdana" panose="020B0604030504040204" pitchFamily="34" charset="0"/>
              <a:ea typeface="Verdana" panose="020B0604030504040204" pitchFamily="34" charset="0"/>
              <a:cs typeface="Verdana" panose="020B0604030504040204" pitchFamily="34" charset="0"/>
              <a:sym typeface="Montserrat"/>
            </a:endParaRPr>
          </a:p>
          <a:p>
            <a:r>
              <a:rPr lang="sv-SE" sz="1600" dirty="0">
                <a:effectLst/>
                <a:latin typeface="Verdana" panose="020B0604030504040204" pitchFamily="34" charset="0"/>
              </a:rPr>
              <a:t>Föreningens revision skall utföras av en revisor med eller utan suppleant. Revisor skall vara godkänd eller auktoriserad. </a:t>
            </a:r>
          </a:p>
          <a:p>
            <a:pPr marL="152400"/>
            <a:endParaRPr lang="sv-SE" sz="1600" dirty="0">
              <a:latin typeface="Verdana" panose="020B0604030504040204" pitchFamily="34" charset="0"/>
              <a:ea typeface="Verdana" panose="020B0604030504040204" pitchFamily="34" charset="0"/>
              <a:cs typeface="Verdana" panose="020B0604030504040204" pitchFamily="34" charset="0"/>
              <a:sym typeface="Montserrat"/>
            </a:endParaRPr>
          </a:p>
        </p:txBody>
      </p:sp>
      <p:sp>
        <p:nvSpPr>
          <p:cNvPr id="3" name="Google Shape;59;p14">
            <a:extLst>
              <a:ext uri="{FF2B5EF4-FFF2-40B4-BE49-F238E27FC236}">
                <a16:creationId xmlns:a16="http://schemas.microsoft.com/office/drawing/2014/main" id="{AEFA7619-F12F-85BB-4630-355A6DB9BE84}"/>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endParaRPr lang="sv-SE" sz="3000" dirty="0">
              <a:solidFill>
                <a:srgbClr val="76B72A"/>
              </a:solidFill>
              <a:latin typeface="Arial"/>
              <a:ea typeface="Montserrat"/>
              <a:cs typeface="Arial"/>
              <a:sym typeface="Montserrat"/>
            </a:endParaRPr>
          </a:p>
        </p:txBody>
      </p:sp>
    </p:spTree>
    <p:extLst>
      <p:ext uri="{BB962C8B-B14F-4D97-AF65-F5344CB8AC3E}">
        <p14:creationId xmlns:p14="http://schemas.microsoft.com/office/powerpoint/2010/main" val="111118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5787845" cy="4801314"/>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22 § SAMMANSÄTTNING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Styrelsen består av ordförande och 3-5 övriga ledamöter.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Styrelsen bör ha en sådan sammansättning att jämställdhet mellan kvinnor och män kan nås samt att olika åldersgrupper finns representerade.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Styrelseledamöterna (inklusive ordföranden) väljs för en period av två år i taget. Om möjligt görs ny- eller omval på ca hälften av styrelseledamöterna varje år för att säkra kontinuitet i styrelsearbetet.</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Styrelsen utser inom sig vice ordförande och kassör.</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Styrelsen får utse person till adjungerad ledamot. Sådan ledamot har inte rösträtt men kan efter beslut av styrelsen ges yttrande- och förslagsrätt. Han eller hon får utses till befattning inom styrelsen. </a:t>
            </a:r>
          </a:p>
        </p:txBody>
      </p:sp>
      <p:sp>
        <p:nvSpPr>
          <p:cNvPr id="3" name="textruta 2">
            <a:extLst>
              <a:ext uri="{FF2B5EF4-FFF2-40B4-BE49-F238E27FC236}">
                <a16:creationId xmlns:a16="http://schemas.microsoft.com/office/drawing/2014/main" id="{EEDFB6C5-F519-C224-2D45-61EA3E0F5B44}"/>
              </a:ext>
            </a:extLst>
          </p:cNvPr>
          <p:cNvSpPr txBox="1"/>
          <p:nvPr/>
        </p:nvSpPr>
        <p:spPr>
          <a:xfrm>
            <a:off x="6580682" y="1490007"/>
            <a:ext cx="5624146" cy="4278094"/>
          </a:xfrm>
          <a:prstGeom prst="rect">
            <a:avLst/>
          </a:prstGeom>
          <a:noFill/>
        </p:spPr>
        <p:txBody>
          <a:bodyPr wrap="square" rtlCol="0">
            <a:spAutoFit/>
          </a:bodyPr>
          <a:lstStyle/>
          <a:p>
            <a:pPr marL="152400"/>
            <a:r>
              <a:rPr lang="sv-SE" sz="1600" b="1" dirty="0">
                <a:latin typeface="Verdana" panose="020B0604030504040204" pitchFamily="34" charset="0"/>
                <a:ea typeface="Verdana" panose="020B0604030504040204" pitchFamily="34" charset="0"/>
                <a:cs typeface="Verdana" panose="020B0604030504040204" pitchFamily="34" charset="0"/>
                <a:sym typeface="Montserrat"/>
              </a:rPr>
              <a:t> § 4 Föreningens styrelse, valberedning och revision </a:t>
            </a:r>
          </a:p>
          <a:p>
            <a:pPr marL="152400"/>
            <a:r>
              <a:rPr lang="sv-SE" sz="1600" dirty="0">
                <a:latin typeface="Verdana" panose="020B0604030504040204" pitchFamily="34" charset="0"/>
                <a:ea typeface="Verdana" panose="020B0604030504040204" pitchFamily="34" charset="0"/>
                <a:cs typeface="Verdana" panose="020B0604030504040204" pitchFamily="34" charset="0"/>
                <a:sym typeface="Montserrat"/>
              </a:rPr>
              <a:t>Styrelsen utgöres av ordförande, vice ordförande, sekreterare, kassör samt en till fem övriga ledamöter. </a:t>
            </a:r>
          </a:p>
          <a:p>
            <a:pPr marL="152400"/>
            <a:r>
              <a:rPr lang="sv-SE" sz="1600" dirty="0">
                <a:latin typeface="Verdana" panose="020B0604030504040204" pitchFamily="34" charset="0"/>
                <a:ea typeface="Verdana" panose="020B0604030504040204" pitchFamily="34" charset="0"/>
                <a:cs typeface="Verdana" panose="020B0604030504040204" pitchFamily="34" charset="0"/>
                <a:sym typeface="Montserrat"/>
              </a:rPr>
              <a:t>Ordförande väljs på årsmötet. Viceordförande, sekreterare och kassör utses av styrelsen. </a:t>
            </a:r>
          </a:p>
          <a:p>
            <a:pPr marL="152400"/>
            <a:endParaRPr lang="sv-SE" sz="1600" dirty="0">
              <a:latin typeface="Verdana" panose="020B0604030504040204" pitchFamily="34" charset="0"/>
              <a:ea typeface="Verdana" panose="020B0604030504040204" pitchFamily="34" charset="0"/>
              <a:cs typeface="Verdana" panose="020B0604030504040204" pitchFamily="34" charset="0"/>
              <a:sym typeface="Montserrat"/>
            </a:endParaRPr>
          </a:p>
          <a:p>
            <a:pPr marL="152400"/>
            <a:r>
              <a:rPr lang="sv-SE" sz="1600" dirty="0">
                <a:latin typeface="Verdana" panose="020B0604030504040204" pitchFamily="34" charset="0"/>
                <a:ea typeface="Verdana" panose="020B0604030504040204" pitchFamily="34" charset="0"/>
                <a:cs typeface="Verdana" panose="020B0604030504040204" pitchFamily="34" charset="0"/>
                <a:sym typeface="Montserrat"/>
              </a:rPr>
              <a:t>(Styrelsen äger rätt att vid behov delegera sekreterarens och kassörens arbetsuppgifter till tjänsteman anställd av föreningen). </a:t>
            </a:r>
          </a:p>
          <a:p>
            <a:pPr marL="152400"/>
            <a:endParaRPr lang="sv-SE" sz="1600" dirty="0">
              <a:effectLst/>
              <a:latin typeface="Verdana" panose="020B0604030504040204" pitchFamily="34" charset="0"/>
              <a:ea typeface="Verdana" panose="020B0604030504040204" pitchFamily="34" charset="0"/>
              <a:cs typeface="Verdana" panose="020B0604030504040204" pitchFamily="34" charset="0"/>
              <a:sym typeface="Montserrat"/>
            </a:endParaRPr>
          </a:p>
          <a:p>
            <a:pPr marL="152400"/>
            <a:r>
              <a:rPr lang="sv-SE" sz="1600" dirty="0">
                <a:effectLst/>
                <a:latin typeface="Verdana" panose="020B0604030504040204" pitchFamily="34" charset="0"/>
              </a:rPr>
              <a:t>Styrelseledamöterna (inklusive ordföranden) väljs för en period av två år i taget. Om möjligt görs ny- eller omval på ca hälften av styrelseledamöterna varje år för att säkra kontinuitet i styrelsearbetet. </a:t>
            </a:r>
          </a:p>
          <a:p>
            <a:pPr marL="152400"/>
            <a:endParaRPr lang="sv-SE" sz="1600" dirty="0">
              <a:latin typeface="Verdana" panose="020B0604030504040204" pitchFamily="34" charset="0"/>
              <a:ea typeface="Verdana" panose="020B0604030504040204" pitchFamily="34" charset="0"/>
              <a:cs typeface="Verdana" panose="020B0604030504040204" pitchFamily="34" charset="0"/>
              <a:sym typeface="Montserrat"/>
            </a:endParaRPr>
          </a:p>
        </p:txBody>
      </p:sp>
      <p:sp>
        <p:nvSpPr>
          <p:cNvPr id="4" name="Google Shape;59;p14">
            <a:extLst>
              <a:ext uri="{FF2B5EF4-FFF2-40B4-BE49-F238E27FC236}">
                <a16:creationId xmlns:a16="http://schemas.microsoft.com/office/drawing/2014/main" id="{34262302-DAC1-ABC1-FBAC-3670B0888BD0}"/>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endParaRPr lang="sv-SE" sz="3000" dirty="0">
              <a:solidFill>
                <a:srgbClr val="76B72A"/>
              </a:solidFill>
              <a:latin typeface="Arial"/>
              <a:ea typeface="Montserrat"/>
              <a:cs typeface="Arial"/>
              <a:sym typeface="Montserrat"/>
            </a:endParaRPr>
          </a:p>
        </p:txBody>
      </p:sp>
    </p:spTree>
    <p:extLst>
      <p:ext uri="{BB962C8B-B14F-4D97-AF65-F5344CB8AC3E}">
        <p14:creationId xmlns:p14="http://schemas.microsoft.com/office/powerpoint/2010/main" val="4071899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11430362" cy="5355312"/>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23 § ÅLIGGANDEN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När årsmöte inte är samlat är styrelsen föreningens beslutande organ och ansvarar för föreningens angelägenheter.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Styrelsen skall - inom ramen för överordnade och dessa stadgar - svara för föreningens verksamhet enligt fastställda planer samt tillvarata medlemmarnas intressen.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Det åligger styrelsen särskilt att </a:t>
            </a: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tillse att föreningen följer gällande lagar och bindande regler; </a:t>
            </a: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verkställa av årsmötet fattade beslut inom ramen för av årsmöte fastställd budget; </a:t>
            </a: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med arbetsgivaransvar planera, leda och fördela arbetet inom föreningen; </a:t>
            </a: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ansvara för och förvalta föreningens medel samt redovisa dessa enligt god redovisningssed; </a:t>
            </a: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lämna revisorerna de upplysningar och handlingar som behövs för att de skall kunna fullgöra sina uppgifter enligt stadgarna och god revisionssed; </a:t>
            </a:r>
          </a:p>
          <a:p>
            <a:pPr marL="342900" lvl="0" indent="-342900" hangingPunct="0">
              <a:buFont typeface="Symbol" pitchFamily="2" charset="2"/>
              <a:buChar char=""/>
            </a:pPr>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förbereda årsmöte.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Ordföranden är föreningens officiella representant och skall leda styrelsens förhandlingar och arbete. Vid ordförandens förfall skall vice ordföranden eller annan inom styrelsen som styrelsen utser träda in i ordförandens ställe.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I övrigt fördelas arbetsuppgifterna bland styrelsens ledamöter enligt styrelsens bestämmande. </a:t>
            </a:r>
          </a:p>
        </p:txBody>
      </p:sp>
      <p:sp>
        <p:nvSpPr>
          <p:cNvPr id="3" name="Google Shape;59;p14">
            <a:extLst>
              <a:ext uri="{FF2B5EF4-FFF2-40B4-BE49-F238E27FC236}">
                <a16:creationId xmlns:a16="http://schemas.microsoft.com/office/drawing/2014/main" id="{7B3237CC-FBEB-3054-935E-56766388CD54}"/>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p>
          <a:p>
            <a:br>
              <a:rPr kumimoji="0" lang="sv-SE" sz="16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br>
            <a:r>
              <a:rPr kumimoji="0" lang="sv-SE" sz="16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Inget som detta finns.</a:t>
            </a:r>
            <a:endParaRPr lang="sv-SE" sz="3000" dirty="0">
              <a:solidFill>
                <a:srgbClr val="76B72A"/>
              </a:solidFill>
              <a:latin typeface="Arial"/>
              <a:ea typeface="Montserrat"/>
              <a:cs typeface="Arial"/>
              <a:sym typeface="Montserrat"/>
            </a:endParaRPr>
          </a:p>
        </p:txBody>
      </p:sp>
    </p:spTree>
    <p:extLst>
      <p:ext uri="{BB962C8B-B14F-4D97-AF65-F5344CB8AC3E}">
        <p14:creationId xmlns:p14="http://schemas.microsoft.com/office/powerpoint/2010/main" val="571462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11601347" cy="5078313"/>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24 § KALLELSE, BESLUTSFÖRHET OCH OMRÖSTNING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Styrelsen sammanträder på kallelse av ordföranden eller då minst halva antalet ledamöter begärt det.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Kallelse till sammanträde skall i god tid tillställas samtliga styrelseledamöter med uppgift om vilka ärenden som skall behandlas vid sammanträdet.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Styrelsen är beslutför när samtliga ledamöter kallats och då minst halva antalet ledamöter är närvarande.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För alla beslut krävs att minst hälften av styrelsens samtliga ledamöter är ense om beslutet. Vid lika röstetal gäller det förslag som biträds av ordföranden.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Röstning får inte ske genom ombud.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I brådskande fall får ordföranden besluta att ärende skall avgöras genom skriftlig omröstning eller vid telefonsammanträde. Sådant beslut skall anmälas vid det närmast därefter följande sammanträdet.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Vid styrelsesammanträde skall protokoll föras. Protokoll skall justeras av mötesordföranden.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Avvikande mening skall antecknas till protokollet. Protokoll skall föras i nummerföljd.</a:t>
            </a:r>
          </a:p>
        </p:txBody>
      </p:sp>
      <p:sp>
        <p:nvSpPr>
          <p:cNvPr id="4" name="Google Shape;59;p14">
            <a:extLst>
              <a:ext uri="{FF2B5EF4-FFF2-40B4-BE49-F238E27FC236}">
                <a16:creationId xmlns:a16="http://schemas.microsoft.com/office/drawing/2014/main" id="{64B9B12D-D298-B038-1636-7EB7782B188B}"/>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p>
          <a:p>
            <a:br>
              <a:rPr kumimoji="0" lang="sv-SE" sz="16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br>
            <a:r>
              <a:rPr kumimoji="0" lang="sv-SE" sz="16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Inget som detta finns.</a:t>
            </a:r>
            <a:endParaRPr lang="sv-SE" sz="3000" dirty="0">
              <a:solidFill>
                <a:srgbClr val="76B72A"/>
              </a:solidFill>
              <a:latin typeface="Arial"/>
              <a:ea typeface="Montserrat"/>
              <a:cs typeface="Arial"/>
              <a:sym typeface="Montserrat"/>
            </a:endParaRPr>
          </a:p>
        </p:txBody>
      </p:sp>
    </p:spTree>
    <p:extLst>
      <p:ext uri="{BB962C8B-B14F-4D97-AF65-F5344CB8AC3E}">
        <p14:creationId xmlns:p14="http://schemas.microsoft.com/office/powerpoint/2010/main" val="3222461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5787845" cy="4247317"/>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3 § FÖRENINGENS ARBETSFORMER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Föreningen sammanträder som regel en gång per år vid årsmötet.</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Kallelse till sammanträde utsändes senast två veckor före. För handläggning och beredning av högprioriterade frågor, utser styrelsen arbetsgrupper. Föreningens löpande verksamhet handläggs av styrelsen och dess arbetsutskott.</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Arbetsutskottet utses av styrelsen.</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Vid sammanträden skall föras beslutsprotokoll. Protokollen skall, förutom av ordföranden, justeras av en på sammanträdet utsedd justeringsman.</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Beslut inom föreningen fattas med enkel majoritet.</a:t>
            </a:r>
          </a:p>
        </p:txBody>
      </p:sp>
      <p:sp>
        <p:nvSpPr>
          <p:cNvPr id="3" name="textruta 2">
            <a:extLst>
              <a:ext uri="{FF2B5EF4-FFF2-40B4-BE49-F238E27FC236}">
                <a16:creationId xmlns:a16="http://schemas.microsoft.com/office/drawing/2014/main" id="{EEDFB6C5-F519-C224-2D45-61EA3E0F5B44}"/>
              </a:ext>
            </a:extLst>
          </p:cNvPr>
          <p:cNvSpPr txBox="1"/>
          <p:nvPr/>
        </p:nvSpPr>
        <p:spPr>
          <a:xfrm>
            <a:off x="6690732" y="1490007"/>
            <a:ext cx="5514096" cy="5262979"/>
          </a:xfrm>
          <a:prstGeom prst="rect">
            <a:avLst/>
          </a:prstGeom>
          <a:noFill/>
        </p:spPr>
        <p:txBody>
          <a:bodyPr wrap="square" rtlCol="0">
            <a:spAutoFit/>
          </a:bodyPr>
          <a:lstStyle/>
          <a:p>
            <a:pPr marL="152400"/>
            <a:r>
              <a:rPr lang="sv-SE" sz="1600" dirty="0">
                <a:latin typeface="Verdana" panose="020B0604030504040204" pitchFamily="34" charset="0"/>
                <a:ea typeface="Verdana" panose="020B0604030504040204" pitchFamily="34" charset="0"/>
                <a:cs typeface="Verdana" panose="020B0604030504040204" pitchFamily="34" charset="0"/>
                <a:sym typeface="Montserrat"/>
              </a:rPr>
              <a:t> </a:t>
            </a:r>
            <a:r>
              <a:rPr lang="sv-SE" sz="1600" b="1" dirty="0">
                <a:latin typeface="Verdana" panose="020B0604030504040204" pitchFamily="34" charset="0"/>
                <a:ea typeface="Verdana" panose="020B0604030504040204" pitchFamily="34" charset="0"/>
                <a:cs typeface="Verdana" panose="020B0604030504040204" pitchFamily="34" charset="0"/>
                <a:sym typeface="Montserrat"/>
              </a:rPr>
              <a:t>§ 3 Föreningens arbetsformer </a:t>
            </a:r>
          </a:p>
          <a:p>
            <a:pPr marL="152400"/>
            <a:r>
              <a:rPr lang="sv-SE" sz="1600" dirty="0">
                <a:latin typeface="Verdana" panose="020B0604030504040204" pitchFamily="34" charset="0"/>
                <a:ea typeface="Verdana" panose="020B0604030504040204" pitchFamily="34" charset="0"/>
                <a:cs typeface="Verdana" panose="020B0604030504040204" pitchFamily="34" charset="0"/>
                <a:sym typeface="Montserrat"/>
              </a:rPr>
              <a:t>Föreningens verksamhetsår skall vara kalenderår. </a:t>
            </a:r>
          </a:p>
          <a:p>
            <a:pPr marL="152400"/>
            <a:endParaRPr lang="sv-SE" sz="1600" dirty="0">
              <a:latin typeface="Verdana" panose="020B0604030504040204" pitchFamily="34" charset="0"/>
              <a:ea typeface="Verdana" panose="020B0604030504040204" pitchFamily="34" charset="0"/>
              <a:cs typeface="Verdana" panose="020B0604030504040204" pitchFamily="34" charset="0"/>
              <a:sym typeface="Montserrat"/>
            </a:endParaRPr>
          </a:p>
          <a:p>
            <a:pPr marL="152400"/>
            <a:r>
              <a:rPr lang="sv-SE" sz="1600" dirty="0">
                <a:latin typeface="Verdana" panose="020B0604030504040204" pitchFamily="34" charset="0"/>
                <a:ea typeface="Verdana" panose="020B0604030504040204" pitchFamily="34" charset="0"/>
                <a:cs typeface="Verdana" panose="020B0604030504040204" pitchFamily="34" charset="0"/>
                <a:sym typeface="Montserrat"/>
              </a:rPr>
              <a:t>Föreningen sammanträder som regel minst två gånger per år. Ett av dessa är årsmöte och hålls under första kvartalet. Kallelse till sammanträde utsändes senast två veckor före. </a:t>
            </a:r>
          </a:p>
          <a:p>
            <a:pPr marL="152400"/>
            <a:endParaRPr lang="sv-SE" sz="1600" dirty="0">
              <a:latin typeface="Verdana" panose="020B0604030504040204" pitchFamily="34" charset="0"/>
              <a:ea typeface="Verdana" panose="020B0604030504040204" pitchFamily="34" charset="0"/>
              <a:cs typeface="Verdana" panose="020B0604030504040204" pitchFamily="34" charset="0"/>
              <a:sym typeface="Montserrat"/>
            </a:endParaRPr>
          </a:p>
          <a:p>
            <a:pPr marL="152400"/>
            <a:r>
              <a:rPr lang="sv-SE" sz="1600" dirty="0">
                <a:latin typeface="Verdana" panose="020B0604030504040204" pitchFamily="34" charset="0"/>
                <a:ea typeface="Verdana" panose="020B0604030504040204" pitchFamily="34" charset="0"/>
                <a:cs typeface="Verdana" panose="020B0604030504040204" pitchFamily="34" charset="0"/>
                <a:sym typeface="Montserrat"/>
              </a:rPr>
              <a:t>För handläggning och beredning av högprioriterade frågor, utser styrelsen arbetsgrupper. </a:t>
            </a:r>
          </a:p>
          <a:p>
            <a:pPr marL="152400"/>
            <a:r>
              <a:rPr lang="sv-SE" sz="1600" dirty="0">
                <a:latin typeface="Verdana" panose="020B0604030504040204" pitchFamily="34" charset="0"/>
                <a:ea typeface="Verdana" panose="020B0604030504040204" pitchFamily="34" charset="0"/>
                <a:cs typeface="Verdana" panose="020B0604030504040204" pitchFamily="34" charset="0"/>
                <a:sym typeface="Montserrat"/>
              </a:rPr>
              <a:t>Föreningens löpande verksamhet handläggs av styrelsen och dess arbetsutskott. Arbetsutskottet utses av styrelsen. </a:t>
            </a:r>
          </a:p>
          <a:p>
            <a:pPr marL="152400"/>
            <a:endParaRPr lang="sv-SE" sz="1600" dirty="0">
              <a:latin typeface="Verdana" panose="020B0604030504040204" pitchFamily="34" charset="0"/>
              <a:ea typeface="Verdana" panose="020B0604030504040204" pitchFamily="34" charset="0"/>
              <a:cs typeface="Verdana" panose="020B0604030504040204" pitchFamily="34" charset="0"/>
              <a:sym typeface="Montserrat"/>
            </a:endParaRPr>
          </a:p>
          <a:p>
            <a:pPr marL="152400"/>
            <a:r>
              <a:rPr lang="sv-SE" sz="1600" dirty="0">
                <a:latin typeface="Verdana" panose="020B0604030504040204" pitchFamily="34" charset="0"/>
                <a:ea typeface="Verdana" panose="020B0604030504040204" pitchFamily="34" charset="0"/>
                <a:cs typeface="Verdana" panose="020B0604030504040204" pitchFamily="34" charset="0"/>
                <a:sym typeface="Montserrat"/>
              </a:rPr>
              <a:t>Vid sammanträden skall föras beslutsprotokoll. Protokollen skall, förutom av ordföranden, justeras av en på sammanträdet utsedd justeringsman. </a:t>
            </a:r>
          </a:p>
          <a:p>
            <a:pPr marL="152400"/>
            <a:r>
              <a:rPr lang="sv-SE" sz="1600" dirty="0">
                <a:latin typeface="Verdana" panose="020B0604030504040204" pitchFamily="34" charset="0"/>
                <a:ea typeface="Verdana" panose="020B0604030504040204" pitchFamily="34" charset="0"/>
                <a:cs typeface="Verdana" panose="020B0604030504040204" pitchFamily="34" charset="0"/>
                <a:sym typeface="Montserrat"/>
              </a:rPr>
              <a:t>Beslut inom föreningen fattas med enkel majoritet. </a:t>
            </a:r>
          </a:p>
        </p:txBody>
      </p:sp>
      <p:sp>
        <p:nvSpPr>
          <p:cNvPr id="4" name="Google Shape;59;p14">
            <a:extLst>
              <a:ext uri="{FF2B5EF4-FFF2-40B4-BE49-F238E27FC236}">
                <a16:creationId xmlns:a16="http://schemas.microsoft.com/office/drawing/2014/main" id="{CCBA264B-39F1-FB4C-AB60-D988E9D8BA15}"/>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endParaRPr lang="sv-SE" sz="3000" dirty="0">
              <a:solidFill>
                <a:srgbClr val="76B72A"/>
              </a:solidFill>
              <a:latin typeface="Arial"/>
              <a:ea typeface="Montserrat"/>
              <a:cs typeface="Arial"/>
              <a:sym typeface="Montserrat"/>
            </a:endParaRPr>
          </a:p>
        </p:txBody>
      </p:sp>
    </p:spTree>
    <p:extLst>
      <p:ext uri="{BB962C8B-B14F-4D97-AF65-F5344CB8AC3E}">
        <p14:creationId xmlns:p14="http://schemas.microsoft.com/office/powerpoint/2010/main" val="435240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5787845" cy="923330"/>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4 § BESLUTANDE ORGAN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Föreningens beslutande organ är årsmötet, extra årsmöte och styrelsen. </a:t>
            </a:r>
          </a:p>
        </p:txBody>
      </p:sp>
      <p:sp>
        <p:nvSpPr>
          <p:cNvPr id="3" name="textruta 2">
            <a:extLst>
              <a:ext uri="{FF2B5EF4-FFF2-40B4-BE49-F238E27FC236}">
                <a16:creationId xmlns:a16="http://schemas.microsoft.com/office/drawing/2014/main" id="{EEDFB6C5-F519-C224-2D45-61EA3E0F5B44}"/>
              </a:ext>
            </a:extLst>
          </p:cNvPr>
          <p:cNvSpPr txBox="1"/>
          <p:nvPr/>
        </p:nvSpPr>
        <p:spPr>
          <a:xfrm>
            <a:off x="6690732" y="1490007"/>
            <a:ext cx="5514096" cy="400110"/>
          </a:xfrm>
          <a:prstGeom prst="rect">
            <a:avLst/>
          </a:prstGeom>
          <a:noFill/>
        </p:spPr>
        <p:txBody>
          <a:bodyPr wrap="square" rtlCol="0">
            <a:spAutoFit/>
          </a:bodyPr>
          <a:lstStyle/>
          <a:p>
            <a:pPr marL="152400"/>
            <a:r>
              <a:rPr lang="sv-SE" sz="2000" dirty="0">
                <a:latin typeface="Calibri" panose="020F0502020204030204" pitchFamily="34" charset="0"/>
                <a:ea typeface="Montserrat"/>
                <a:cs typeface="Calibri" panose="020F0502020204030204" pitchFamily="34" charset="0"/>
                <a:sym typeface="Montserrat"/>
              </a:rPr>
              <a:t>Fanns ej</a:t>
            </a:r>
          </a:p>
        </p:txBody>
      </p:sp>
      <p:sp>
        <p:nvSpPr>
          <p:cNvPr id="4" name="Google Shape;59;p14">
            <a:extLst>
              <a:ext uri="{FF2B5EF4-FFF2-40B4-BE49-F238E27FC236}">
                <a16:creationId xmlns:a16="http://schemas.microsoft.com/office/drawing/2014/main" id="{49DF868B-FFA2-BA86-2C75-0C2E5DBC9721}"/>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endParaRPr lang="sv-SE" sz="3000" dirty="0">
              <a:solidFill>
                <a:srgbClr val="76B72A"/>
              </a:solidFill>
              <a:latin typeface="Arial"/>
              <a:ea typeface="Montserrat"/>
              <a:cs typeface="Arial"/>
              <a:sym typeface="Montserrat"/>
            </a:endParaRPr>
          </a:p>
        </p:txBody>
      </p:sp>
    </p:spTree>
    <p:extLst>
      <p:ext uri="{BB962C8B-B14F-4D97-AF65-F5344CB8AC3E}">
        <p14:creationId xmlns:p14="http://schemas.microsoft.com/office/powerpoint/2010/main" val="3454436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5787845" cy="923330"/>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5 § FIRMATECKNING </a:t>
            </a:r>
          </a:p>
          <a:p>
            <a:pPr>
              <a:spcBef>
                <a:spcPts val="15"/>
              </a:spcBef>
              <a:spcAft>
                <a:spcPts val="565"/>
              </a:spcAft>
              <a:tabLst>
                <a:tab pos="179705" algn="l"/>
              </a:tabLst>
            </a:pPr>
            <a:r>
              <a:rPr lang="sv-SE"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Föreningens firma tecknas av ordförande och kassör var för sig.</a:t>
            </a:r>
          </a:p>
        </p:txBody>
      </p:sp>
      <p:sp>
        <p:nvSpPr>
          <p:cNvPr id="3" name="textruta 2">
            <a:extLst>
              <a:ext uri="{FF2B5EF4-FFF2-40B4-BE49-F238E27FC236}">
                <a16:creationId xmlns:a16="http://schemas.microsoft.com/office/drawing/2014/main" id="{EEDFB6C5-F519-C224-2D45-61EA3E0F5B44}"/>
              </a:ext>
            </a:extLst>
          </p:cNvPr>
          <p:cNvSpPr txBox="1"/>
          <p:nvPr/>
        </p:nvSpPr>
        <p:spPr>
          <a:xfrm>
            <a:off x="6690732" y="1490007"/>
            <a:ext cx="5514096" cy="1077218"/>
          </a:xfrm>
          <a:prstGeom prst="rect">
            <a:avLst/>
          </a:prstGeom>
          <a:noFill/>
        </p:spPr>
        <p:txBody>
          <a:bodyPr wrap="square" rtlCol="0">
            <a:spAutoFit/>
          </a:bodyPr>
          <a:lstStyle/>
          <a:p>
            <a:r>
              <a:rPr lang="sv-SE" sz="1600" b="1" dirty="0">
                <a:effectLst/>
                <a:latin typeface="Verdana" panose="020B0604030504040204" pitchFamily="34" charset="0"/>
              </a:rPr>
              <a:t>§ 7 Teckning av firman </a:t>
            </a:r>
          </a:p>
          <a:p>
            <a:endParaRPr lang="sv-SE" sz="1600" b="1" dirty="0">
              <a:effectLst/>
              <a:latin typeface="Verdana" panose="020B0604030504040204" pitchFamily="34" charset="0"/>
            </a:endParaRPr>
          </a:p>
          <a:p>
            <a:r>
              <a:rPr lang="sv-SE" sz="1600" dirty="0">
                <a:effectLst/>
                <a:latin typeface="Verdana" panose="020B0604030504040204" pitchFamily="34" charset="0"/>
              </a:rPr>
              <a:t>Föreningens firma tecknas av ordförande och kassör var för sig. </a:t>
            </a:r>
          </a:p>
        </p:txBody>
      </p:sp>
      <p:sp>
        <p:nvSpPr>
          <p:cNvPr id="4" name="Google Shape;59;p14">
            <a:extLst>
              <a:ext uri="{FF2B5EF4-FFF2-40B4-BE49-F238E27FC236}">
                <a16:creationId xmlns:a16="http://schemas.microsoft.com/office/drawing/2014/main" id="{4FE4A4CA-0926-C5C9-E33C-A13CE0BD8FB2}"/>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endParaRPr lang="sv-SE" sz="3000" dirty="0">
              <a:solidFill>
                <a:srgbClr val="76B72A"/>
              </a:solidFill>
              <a:latin typeface="Arial"/>
              <a:ea typeface="Montserrat"/>
              <a:cs typeface="Arial"/>
              <a:sym typeface="Montserrat"/>
            </a:endParaRPr>
          </a:p>
        </p:txBody>
      </p:sp>
    </p:spTree>
    <p:extLst>
      <p:ext uri="{BB962C8B-B14F-4D97-AF65-F5344CB8AC3E}">
        <p14:creationId xmlns:p14="http://schemas.microsoft.com/office/powerpoint/2010/main" val="3881055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5787845" cy="923330"/>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6 § VERKSAMHETS- OCH RÄKENSKAPSÅR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Föreningens verksamhetsår och räkenskapsår omfattar tiden: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1 januari t.o.m. 31 december </a:t>
            </a:r>
          </a:p>
        </p:txBody>
      </p:sp>
      <p:sp>
        <p:nvSpPr>
          <p:cNvPr id="3" name="textruta 2">
            <a:extLst>
              <a:ext uri="{FF2B5EF4-FFF2-40B4-BE49-F238E27FC236}">
                <a16:creationId xmlns:a16="http://schemas.microsoft.com/office/drawing/2014/main" id="{EEDFB6C5-F519-C224-2D45-61EA3E0F5B44}"/>
              </a:ext>
            </a:extLst>
          </p:cNvPr>
          <p:cNvSpPr txBox="1"/>
          <p:nvPr/>
        </p:nvSpPr>
        <p:spPr>
          <a:xfrm>
            <a:off x="6690732" y="1490007"/>
            <a:ext cx="5514096" cy="830997"/>
          </a:xfrm>
          <a:prstGeom prst="rect">
            <a:avLst/>
          </a:prstGeom>
          <a:noFill/>
        </p:spPr>
        <p:txBody>
          <a:bodyPr wrap="square" rtlCol="0">
            <a:spAutoFit/>
          </a:bodyPr>
          <a:lstStyle/>
          <a:p>
            <a:pPr marL="152400"/>
            <a:r>
              <a:rPr lang="sv-SE" sz="1600" b="1" dirty="0">
                <a:latin typeface="Verdana" panose="020B0604030504040204" pitchFamily="34" charset="0"/>
                <a:ea typeface="Verdana" panose="020B0604030504040204" pitchFamily="34" charset="0"/>
                <a:cs typeface="Verdana" panose="020B0604030504040204" pitchFamily="34" charset="0"/>
                <a:sym typeface="Montserrat"/>
              </a:rPr>
              <a:t>§ 3 Föreningens arbetsformer </a:t>
            </a:r>
          </a:p>
          <a:p>
            <a:pPr marL="152400"/>
            <a:endParaRPr lang="sv-SE" sz="1600" b="1" dirty="0">
              <a:latin typeface="Verdana" panose="020B0604030504040204" pitchFamily="34" charset="0"/>
              <a:ea typeface="Verdana" panose="020B0604030504040204" pitchFamily="34" charset="0"/>
              <a:cs typeface="Verdana" panose="020B0604030504040204" pitchFamily="34" charset="0"/>
              <a:sym typeface="Montserrat"/>
            </a:endParaRPr>
          </a:p>
          <a:p>
            <a:pPr marL="152400"/>
            <a:r>
              <a:rPr lang="sv-SE" sz="1600" dirty="0">
                <a:latin typeface="Verdana" panose="020B0604030504040204" pitchFamily="34" charset="0"/>
                <a:ea typeface="Verdana" panose="020B0604030504040204" pitchFamily="34" charset="0"/>
                <a:cs typeface="Verdana" panose="020B0604030504040204" pitchFamily="34" charset="0"/>
                <a:sym typeface="Montserrat"/>
              </a:rPr>
              <a:t>Föreningens verksamhetsår skall vara kalenderår. </a:t>
            </a:r>
          </a:p>
        </p:txBody>
      </p:sp>
      <p:sp>
        <p:nvSpPr>
          <p:cNvPr id="4" name="Google Shape;59;p14">
            <a:extLst>
              <a:ext uri="{FF2B5EF4-FFF2-40B4-BE49-F238E27FC236}">
                <a16:creationId xmlns:a16="http://schemas.microsoft.com/office/drawing/2014/main" id="{10D96C0A-6BD5-32BA-7BBE-4D3E3F67E5DA}"/>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endParaRPr lang="sv-SE" sz="3000" dirty="0">
              <a:solidFill>
                <a:srgbClr val="76B72A"/>
              </a:solidFill>
              <a:latin typeface="Arial"/>
              <a:ea typeface="Montserrat"/>
              <a:cs typeface="Arial"/>
              <a:sym typeface="Montserrat"/>
            </a:endParaRPr>
          </a:p>
        </p:txBody>
      </p:sp>
    </p:spTree>
    <p:extLst>
      <p:ext uri="{BB962C8B-B14F-4D97-AF65-F5344CB8AC3E}">
        <p14:creationId xmlns:p14="http://schemas.microsoft.com/office/powerpoint/2010/main" val="3614485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5787845" cy="1200329"/>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7 § STADGETOLKNING </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Uppstår fråga om tolkning av dessa stadgar eller om förhållande som inte är förutsett i stadgarna, avgörs frågan av nästkommande årsmöte eller i trängande fall av styrelsen. </a:t>
            </a:r>
          </a:p>
        </p:txBody>
      </p:sp>
      <p:sp>
        <p:nvSpPr>
          <p:cNvPr id="3" name="textruta 2">
            <a:extLst>
              <a:ext uri="{FF2B5EF4-FFF2-40B4-BE49-F238E27FC236}">
                <a16:creationId xmlns:a16="http://schemas.microsoft.com/office/drawing/2014/main" id="{EEDFB6C5-F519-C224-2D45-61EA3E0F5B44}"/>
              </a:ext>
            </a:extLst>
          </p:cNvPr>
          <p:cNvSpPr txBox="1"/>
          <p:nvPr/>
        </p:nvSpPr>
        <p:spPr>
          <a:xfrm>
            <a:off x="6690732" y="1490007"/>
            <a:ext cx="5514096" cy="400110"/>
          </a:xfrm>
          <a:prstGeom prst="rect">
            <a:avLst/>
          </a:prstGeom>
          <a:noFill/>
        </p:spPr>
        <p:txBody>
          <a:bodyPr wrap="square" rtlCol="0">
            <a:spAutoFit/>
          </a:bodyPr>
          <a:lstStyle/>
          <a:p>
            <a:pPr marL="152400"/>
            <a:r>
              <a:rPr lang="sv-SE" sz="2000" dirty="0">
                <a:latin typeface="Calibri" panose="020F0502020204030204" pitchFamily="34" charset="0"/>
                <a:ea typeface="Montserrat"/>
                <a:cs typeface="Calibri" panose="020F0502020204030204" pitchFamily="34" charset="0"/>
                <a:sym typeface="Montserrat"/>
              </a:rPr>
              <a:t>Fanns ej</a:t>
            </a:r>
          </a:p>
        </p:txBody>
      </p:sp>
      <p:sp>
        <p:nvSpPr>
          <p:cNvPr id="4" name="Google Shape;59;p14">
            <a:extLst>
              <a:ext uri="{FF2B5EF4-FFF2-40B4-BE49-F238E27FC236}">
                <a16:creationId xmlns:a16="http://schemas.microsoft.com/office/drawing/2014/main" id="{88F6801E-2310-5F50-7517-AAAE273E770F}"/>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endParaRPr lang="sv-SE" sz="3000" dirty="0">
              <a:solidFill>
                <a:srgbClr val="76B72A"/>
              </a:solidFill>
              <a:latin typeface="Arial"/>
              <a:ea typeface="Montserrat"/>
              <a:cs typeface="Arial"/>
              <a:sym typeface="Montserrat"/>
            </a:endParaRPr>
          </a:p>
        </p:txBody>
      </p:sp>
    </p:spTree>
    <p:extLst>
      <p:ext uri="{BB962C8B-B14F-4D97-AF65-F5344CB8AC3E}">
        <p14:creationId xmlns:p14="http://schemas.microsoft.com/office/powerpoint/2010/main" val="2713732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5787845" cy="2308324"/>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8 § STADGEÄNDRING ELLER UPPLÖSNING AV FÖRENINGEN</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Uppstår fråga om ändring av stadgar eller om upplösning av föreningen, erfordras för beslut att minst 2/3 av medlemmarna som är närvarande på årsmötet är ense om därom samt att sådant beslut fattas å två på varandra följande sammanträden.</a:t>
            </a:r>
          </a:p>
          <a:p>
            <a:pPr hangingPunct="0"/>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Vid upplösning av föreningen skall eventuella tillgångar utskiftas till annan näringslivsorganisation</a:t>
            </a:r>
          </a:p>
        </p:txBody>
      </p:sp>
      <p:sp>
        <p:nvSpPr>
          <p:cNvPr id="3" name="textruta 2">
            <a:extLst>
              <a:ext uri="{FF2B5EF4-FFF2-40B4-BE49-F238E27FC236}">
                <a16:creationId xmlns:a16="http://schemas.microsoft.com/office/drawing/2014/main" id="{EEDFB6C5-F519-C224-2D45-61EA3E0F5B44}"/>
              </a:ext>
            </a:extLst>
          </p:cNvPr>
          <p:cNvSpPr txBox="1"/>
          <p:nvPr/>
        </p:nvSpPr>
        <p:spPr>
          <a:xfrm>
            <a:off x="6690732" y="1490007"/>
            <a:ext cx="5346370" cy="3293209"/>
          </a:xfrm>
          <a:prstGeom prst="rect">
            <a:avLst/>
          </a:prstGeom>
          <a:noFill/>
        </p:spPr>
        <p:txBody>
          <a:bodyPr wrap="square" rtlCol="0">
            <a:spAutoFit/>
          </a:bodyPr>
          <a:lstStyle/>
          <a:p>
            <a:r>
              <a:rPr lang="sv-SE" sz="1600" b="1" dirty="0">
                <a:effectLst/>
                <a:latin typeface="Verdana" panose="020B0604030504040204" pitchFamily="34" charset="0"/>
                <a:ea typeface="Verdana" panose="020B0604030504040204" pitchFamily="34" charset="0"/>
                <a:cs typeface="Verdana" panose="020B0604030504040204" pitchFamily="34" charset="0"/>
              </a:rPr>
              <a:t>§ 8 Upplösning av föreningen eller ändring av stadgar </a:t>
            </a:r>
          </a:p>
          <a:p>
            <a:endParaRPr lang="sv-SE" sz="1600" dirty="0">
              <a:effectLst/>
              <a:latin typeface="Verdana" panose="020B0604030504040204" pitchFamily="34" charset="0"/>
              <a:ea typeface="Verdana" panose="020B0604030504040204" pitchFamily="34" charset="0"/>
              <a:cs typeface="Verdana" panose="020B0604030504040204" pitchFamily="34" charset="0"/>
            </a:endParaRPr>
          </a:p>
          <a:p>
            <a:r>
              <a:rPr lang="sv-SE" sz="1600" dirty="0">
                <a:effectLst/>
                <a:latin typeface="Verdana" panose="020B0604030504040204" pitchFamily="34" charset="0"/>
                <a:ea typeface="Verdana" panose="020B0604030504040204" pitchFamily="34" charset="0"/>
                <a:cs typeface="Verdana" panose="020B0604030504040204" pitchFamily="34" charset="0"/>
              </a:rPr>
              <a:t>Uppstår fråga om ändring av stadgar eller om upplösning av föreningen, erfordras för beslut att minst 2/3 av medlemmarna som är närvarande på årsmötet är ense om därom samt att sådant beslut fattas å två på varandra följande sammanträden. </a:t>
            </a:r>
          </a:p>
          <a:p>
            <a:endParaRPr lang="sv-SE" sz="1600" dirty="0">
              <a:effectLst/>
              <a:latin typeface="Verdana" panose="020B0604030504040204" pitchFamily="34" charset="0"/>
              <a:ea typeface="Verdana" panose="020B0604030504040204" pitchFamily="34" charset="0"/>
              <a:cs typeface="Verdana" panose="020B0604030504040204" pitchFamily="34" charset="0"/>
            </a:endParaRPr>
          </a:p>
          <a:p>
            <a:r>
              <a:rPr lang="sv-SE" sz="1600" dirty="0">
                <a:effectLst/>
                <a:latin typeface="Verdana" panose="020B0604030504040204" pitchFamily="34" charset="0"/>
                <a:ea typeface="Verdana" panose="020B0604030504040204" pitchFamily="34" charset="0"/>
                <a:cs typeface="Verdana" panose="020B0604030504040204" pitchFamily="34" charset="0"/>
              </a:rPr>
              <a:t>Vid upplösning av föreningen skall eventuella tillgångar utskiftas till annan näringslivsorganisation </a:t>
            </a:r>
          </a:p>
        </p:txBody>
      </p:sp>
      <p:sp>
        <p:nvSpPr>
          <p:cNvPr id="4" name="Google Shape;59;p14">
            <a:extLst>
              <a:ext uri="{FF2B5EF4-FFF2-40B4-BE49-F238E27FC236}">
                <a16:creationId xmlns:a16="http://schemas.microsoft.com/office/drawing/2014/main" id="{1D8BA932-C320-123E-D3AE-D1D2A7470935}"/>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endParaRPr lang="sv-SE" sz="3000" dirty="0">
              <a:solidFill>
                <a:srgbClr val="76B72A"/>
              </a:solidFill>
              <a:latin typeface="Arial"/>
              <a:ea typeface="Montserrat"/>
              <a:cs typeface="Arial"/>
              <a:sym typeface="Montserrat"/>
            </a:endParaRPr>
          </a:p>
        </p:txBody>
      </p:sp>
    </p:spTree>
    <p:extLst>
      <p:ext uri="{BB962C8B-B14F-4D97-AF65-F5344CB8AC3E}">
        <p14:creationId xmlns:p14="http://schemas.microsoft.com/office/powerpoint/2010/main" val="2132313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 name="Bildobjekt 4" descr="En bild som visar vaxkaka, spel&#10;&#10;Automatiskt genererad beskrivning">
            <a:extLst>
              <a:ext uri="{FF2B5EF4-FFF2-40B4-BE49-F238E27FC236}">
                <a16:creationId xmlns:a16="http://schemas.microsoft.com/office/drawing/2014/main" id="{78DC465B-6D94-8343-AF09-B2D940809A3C}"/>
              </a:ext>
            </a:extLst>
          </p:cNvPr>
          <p:cNvPicPr>
            <a:picLocks noChangeAspect="1"/>
          </p:cNvPicPr>
          <p:nvPr/>
        </p:nvPicPr>
        <p:blipFill>
          <a:blip r:embed="rId3">
            <a:alphaModFix amt="7000"/>
            <a:extLst>
              <a:ext uri="{BEBA8EAE-BF5A-486C-A8C5-ECC9F3942E4B}">
                <a14:imgProps xmlns:a14="http://schemas.microsoft.com/office/drawing/2010/main">
                  <a14:imgLayer r:embed="rId4">
                    <a14:imgEffect>
                      <a14:sharpenSoften amount="72000"/>
                    </a14:imgEffect>
                    <a14:imgEffect>
                      <a14:brightnessContrast bright="6000"/>
                    </a14:imgEffect>
                  </a14:imgLayer>
                </a14:imgProps>
              </a:ext>
            </a:extLst>
          </a:blip>
          <a:stretch>
            <a:fillRect/>
          </a:stretch>
        </p:blipFill>
        <p:spPr>
          <a:xfrm>
            <a:off x="0" y="0"/>
            <a:ext cx="12192000" cy="6858000"/>
          </a:xfrm>
          <a:prstGeom prst="rect">
            <a:avLst/>
          </a:prstGeom>
        </p:spPr>
      </p:pic>
      <p:sp>
        <p:nvSpPr>
          <p:cNvPr id="59" name="Google Shape;59;p14"/>
          <p:cNvSpPr txBox="1">
            <a:spLocks noGrp="1"/>
          </p:cNvSpPr>
          <p:nvPr>
            <p:ph type="title"/>
          </p:nvPr>
        </p:nvSpPr>
        <p:spPr>
          <a:xfrm>
            <a:off x="590653" y="470632"/>
            <a:ext cx="10143941" cy="943230"/>
          </a:xfrm>
          <a:prstGeom prst="rect">
            <a:avLst/>
          </a:prstGeom>
        </p:spPr>
        <p:txBody>
          <a:bodyPr spcFirstLastPara="1" vert="horz" wrap="square" lIns="121900" tIns="121900" rIns="121900" bIns="121900" rtlCol="0" anchor="t" anchorCtr="0">
            <a:noAutofit/>
          </a:bodyPr>
          <a:lstStyle/>
          <a:p>
            <a:r>
              <a:rPr lang="sv-SE" sz="3000" b="1" dirty="0">
                <a:solidFill>
                  <a:srgbClr val="76B72A"/>
                </a:solidFill>
                <a:latin typeface="Arial"/>
                <a:ea typeface="Montserrat"/>
                <a:cs typeface="Arial"/>
                <a:sym typeface="Montserrat"/>
              </a:rPr>
              <a:t>STADGEFÖRSLAG 2023</a:t>
            </a:r>
            <a:br>
              <a:rPr lang="sv-SE" sz="3000" b="1" dirty="0">
                <a:solidFill>
                  <a:srgbClr val="76B72A"/>
                </a:solidFill>
                <a:latin typeface="Arial"/>
                <a:ea typeface="Montserrat"/>
                <a:cs typeface="Arial"/>
                <a:sym typeface="Montserrat"/>
              </a:rPr>
            </a:br>
            <a:endParaRPr lang="sv-SE" sz="3000" dirty="0">
              <a:solidFill>
                <a:srgbClr val="76B72A"/>
              </a:solidFill>
              <a:latin typeface="Arial"/>
              <a:ea typeface="Montserrat"/>
              <a:cs typeface="Arial"/>
              <a:sym typeface="Montserrat"/>
            </a:endParaRPr>
          </a:p>
        </p:txBody>
      </p:sp>
      <p:sp>
        <p:nvSpPr>
          <p:cNvPr id="2" name="textruta 1">
            <a:extLst>
              <a:ext uri="{FF2B5EF4-FFF2-40B4-BE49-F238E27FC236}">
                <a16:creationId xmlns:a16="http://schemas.microsoft.com/office/drawing/2014/main" id="{0116B1D6-F68B-0E57-1D59-12ADCC0A0155}"/>
              </a:ext>
            </a:extLst>
          </p:cNvPr>
          <p:cNvSpPr txBox="1"/>
          <p:nvPr/>
        </p:nvSpPr>
        <p:spPr>
          <a:xfrm>
            <a:off x="590653" y="1490008"/>
            <a:ext cx="5787845" cy="1200329"/>
          </a:xfrm>
          <a:prstGeom prst="rect">
            <a:avLst/>
          </a:prstGeom>
          <a:noFill/>
        </p:spPr>
        <p:txBody>
          <a:bodyPr wrap="square" rtlCol="0">
            <a:spAutoFit/>
          </a:bodyPr>
          <a:lstStyle/>
          <a:p>
            <a:pPr hangingPunct="0">
              <a:spcBef>
                <a:spcPts val="1000"/>
              </a:spcBef>
            </a:pPr>
            <a:r>
              <a:rPr lang="sv-SE" sz="1800" b="1" dirty="0">
                <a:solidFill>
                  <a:srgbClr val="006600"/>
                </a:solidFill>
                <a:effectLst/>
                <a:latin typeface="Century Gothic" panose="020B0502020202020204" pitchFamily="34" charset="0"/>
                <a:ea typeface="Times New Roman" panose="02020603050405020304" pitchFamily="18" charset="0"/>
                <a:cs typeface="Times New Roman" panose="02020603050405020304" pitchFamily="18" charset="0"/>
              </a:rPr>
              <a:t>9 § MEDLEMS OCH SERVICEAVGIFTER</a:t>
            </a:r>
          </a:p>
          <a:p>
            <a:pPr marR="1621155">
              <a:spcBef>
                <a:spcPts val="15"/>
              </a:spcBef>
              <a:spcAft>
                <a:spcPts val="565"/>
              </a:spcAft>
              <a:tabLst>
                <a:tab pos="179705" algn="l"/>
              </a:tabLst>
            </a:pPr>
            <a:r>
              <a:rPr lang="sv-SE"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Varje medlem betalar en medlemsavgift samt en serviceavgift. Avgifterna (och eventuella övriga avgifter) beslutas vid årsmötet. </a:t>
            </a:r>
          </a:p>
        </p:txBody>
      </p:sp>
      <p:sp>
        <p:nvSpPr>
          <p:cNvPr id="3" name="textruta 2">
            <a:extLst>
              <a:ext uri="{FF2B5EF4-FFF2-40B4-BE49-F238E27FC236}">
                <a16:creationId xmlns:a16="http://schemas.microsoft.com/office/drawing/2014/main" id="{EEDFB6C5-F519-C224-2D45-61EA3E0F5B44}"/>
              </a:ext>
            </a:extLst>
          </p:cNvPr>
          <p:cNvSpPr txBox="1"/>
          <p:nvPr/>
        </p:nvSpPr>
        <p:spPr>
          <a:xfrm>
            <a:off x="6690732" y="1490007"/>
            <a:ext cx="5514096" cy="1569660"/>
          </a:xfrm>
          <a:prstGeom prst="rect">
            <a:avLst/>
          </a:prstGeom>
          <a:noFill/>
        </p:spPr>
        <p:txBody>
          <a:bodyPr wrap="square" rtlCol="0">
            <a:spAutoFit/>
          </a:bodyPr>
          <a:lstStyle/>
          <a:p>
            <a:r>
              <a:rPr lang="sv-SE" sz="1600" b="1" dirty="0">
                <a:effectLst/>
                <a:latin typeface="Verdana" panose="020B0604030504040204" pitchFamily="34" charset="0"/>
                <a:ea typeface="Verdana" panose="020B0604030504040204" pitchFamily="34" charset="0"/>
                <a:cs typeface="Verdana" panose="020B0604030504040204" pitchFamily="34" charset="0"/>
              </a:rPr>
              <a:t>§ 6 Medlems- och serviceavgifter</a:t>
            </a:r>
          </a:p>
          <a:p>
            <a:r>
              <a:rPr lang="sv-SE" sz="1600" b="1" dirty="0">
                <a:effectLst/>
                <a:latin typeface="Verdana" panose="020B0604030504040204" pitchFamily="34" charset="0"/>
                <a:ea typeface="Verdana" panose="020B0604030504040204" pitchFamily="34" charset="0"/>
                <a:cs typeface="Verdana" panose="020B0604030504040204" pitchFamily="34" charset="0"/>
              </a:rPr>
              <a:t> </a:t>
            </a:r>
            <a:endParaRPr lang="sv-SE" sz="1600" dirty="0">
              <a:effectLst/>
              <a:latin typeface="Verdana" panose="020B0604030504040204" pitchFamily="34" charset="0"/>
              <a:ea typeface="Verdana" panose="020B0604030504040204" pitchFamily="34" charset="0"/>
              <a:cs typeface="Verdana" panose="020B0604030504040204" pitchFamily="34" charset="0"/>
            </a:endParaRPr>
          </a:p>
          <a:p>
            <a:r>
              <a:rPr lang="sv-SE" sz="1600" dirty="0">
                <a:effectLst/>
                <a:latin typeface="Verdana" panose="020B0604030504040204" pitchFamily="34" charset="0"/>
                <a:ea typeface="Verdana" panose="020B0604030504040204" pitchFamily="34" charset="0"/>
                <a:cs typeface="Verdana" panose="020B0604030504040204" pitchFamily="34" charset="0"/>
              </a:rPr>
              <a:t>Varje medlem betalar en medlemsavgift samt en serviceavgift. Avgifterna (och eventuella övriga avgifter) beslutas vid årsmötet. Medlemsmatrikel upprättas inför varje årsmöte. </a:t>
            </a:r>
          </a:p>
        </p:txBody>
      </p:sp>
      <p:sp>
        <p:nvSpPr>
          <p:cNvPr id="4" name="Google Shape;59;p14">
            <a:extLst>
              <a:ext uri="{FF2B5EF4-FFF2-40B4-BE49-F238E27FC236}">
                <a16:creationId xmlns:a16="http://schemas.microsoft.com/office/drawing/2014/main" id="{CB82E18C-39B0-0BEE-C966-7BA52928C26E}"/>
              </a:ext>
            </a:extLst>
          </p:cNvPr>
          <p:cNvSpPr txBox="1">
            <a:spLocks/>
          </p:cNvSpPr>
          <p:nvPr/>
        </p:nvSpPr>
        <p:spPr>
          <a:xfrm>
            <a:off x="6529376" y="461622"/>
            <a:ext cx="10143941" cy="94323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sv-SE" sz="3000" b="1" dirty="0">
                <a:solidFill>
                  <a:srgbClr val="76B72A"/>
                </a:solidFill>
                <a:latin typeface="Arial"/>
                <a:ea typeface="Montserrat"/>
                <a:cs typeface="Arial"/>
                <a:sym typeface="Montserrat"/>
              </a:rPr>
              <a:t>GÄLLANDE STADGAR</a:t>
            </a:r>
            <a:endParaRPr lang="sv-SE" sz="3000" dirty="0">
              <a:solidFill>
                <a:srgbClr val="76B72A"/>
              </a:solidFill>
              <a:latin typeface="Arial"/>
              <a:ea typeface="Montserrat"/>
              <a:cs typeface="Arial"/>
              <a:sym typeface="Montserrat"/>
            </a:endParaRPr>
          </a:p>
        </p:txBody>
      </p:sp>
    </p:spTree>
    <p:extLst>
      <p:ext uri="{BB962C8B-B14F-4D97-AF65-F5344CB8AC3E}">
        <p14:creationId xmlns:p14="http://schemas.microsoft.com/office/powerpoint/2010/main" val="373561646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8493050-46a0-4594-abc6-84caa49cf8f9">
      <Terms xmlns="http://schemas.microsoft.com/office/infopath/2007/PartnerControls"/>
    </lcf76f155ced4ddcb4097134ff3c332f>
    <TaxCatchAll xmlns="0396b371-bb41-4798-b5e4-5a008558d6e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EEF3D0977568AE44B2AB6BCD16BB1028" ma:contentTypeVersion="16" ma:contentTypeDescription="Skapa ett nytt dokument." ma:contentTypeScope="" ma:versionID="23a9ef311452d3cada4cff8a452b18cf">
  <xsd:schema xmlns:xsd="http://www.w3.org/2001/XMLSchema" xmlns:xs="http://www.w3.org/2001/XMLSchema" xmlns:p="http://schemas.microsoft.com/office/2006/metadata/properties" xmlns:ns2="c8493050-46a0-4594-abc6-84caa49cf8f9" xmlns:ns3="0396b371-bb41-4798-b5e4-5a008558d6e9" targetNamespace="http://schemas.microsoft.com/office/2006/metadata/properties" ma:root="true" ma:fieldsID="cf7f5322f7a0d74581e243f4121bd110" ns2:_="" ns3:_="">
    <xsd:import namespace="c8493050-46a0-4594-abc6-84caa49cf8f9"/>
    <xsd:import namespace="0396b371-bb41-4798-b5e4-5a008558d6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93050-46a0-4594-abc6-84caa49cf8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a111f397-caaf-4611-a01b-bc873823779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396b371-bb41-4798-b5e4-5a008558d6e9" elementFormDefault="qualified">
    <xsd:import namespace="http://schemas.microsoft.com/office/2006/documentManagement/types"/>
    <xsd:import namespace="http://schemas.microsoft.com/office/infopath/2007/PartnerControls"/>
    <xsd:element name="SharedWithUsers" ma:index="1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6b009a3d-9b54-4c1f-b04a-442269e503a6}" ma:internalName="TaxCatchAll" ma:showField="CatchAllData" ma:web="0396b371-bb41-4798-b5e4-5a008558d6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BB7D6E-0C63-4EC6-885B-6C1AEE9017EC}">
  <ds:schemaRefs>
    <ds:schemaRef ds:uri="http://www.w3.org/XML/1998/namespace"/>
    <ds:schemaRef ds:uri="0396b371-bb41-4798-b5e4-5a008558d6e9"/>
    <ds:schemaRef ds:uri="c8493050-46a0-4594-abc6-84caa49cf8f9"/>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purl.org/dc/dcmitype/"/>
    <ds:schemaRef ds:uri="http://purl.org/dc/terms/"/>
  </ds:schemaRefs>
</ds:datastoreItem>
</file>

<file path=customXml/itemProps2.xml><?xml version="1.0" encoding="utf-8"?>
<ds:datastoreItem xmlns:ds="http://schemas.openxmlformats.org/officeDocument/2006/customXml" ds:itemID="{02B7CF5F-B9F8-4384-AF7A-6AED3985870E}">
  <ds:schemaRefs>
    <ds:schemaRef ds:uri="http://schemas.microsoft.com/sharepoint/v3/contenttype/forms"/>
  </ds:schemaRefs>
</ds:datastoreItem>
</file>

<file path=customXml/itemProps3.xml><?xml version="1.0" encoding="utf-8"?>
<ds:datastoreItem xmlns:ds="http://schemas.openxmlformats.org/officeDocument/2006/customXml" ds:itemID="{7FACDCFA-0056-4252-9D1E-24C1E52F42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93050-46a0-4594-abc6-84caa49cf8f9"/>
    <ds:schemaRef ds:uri="0396b371-bb41-4798-b5e4-5a008558d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13876</TotalTime>
  <Words>2407</Words>
  <Application>Microsoft Macintosh PowerPoint</Application>
  <PresentationFormat>Bredbild</PresentationFormat>
  <Paragraphs>287</Paragraphs>
  <Slides>24</Slides>
  <Notes>24</Notes>
  <HiddenSlides>0</HiddenSlides>
  <MMClips>0</MMClips>
  <ScaleCrop>false</ScaleCrop>
  <HeadingPairs>
    <vt:vector size="6" baseType="variant">
      <vt:variant>
        <vt:lpstr>Använt teckensnitt</vt:lpstr>
      </vt:variant>
      <vt:variant>
        <vt:i4>8</vt:i4>
      </vt:variant>
      <vt:variant>
        <vt:lpstr>Tema</vt:lpstr>
      </vt:variant>
      <vt:variant>
        <vt:i4>1</vt:i4>
      </vt:variant>
      <vt:variant>
        <vt:lpstr>Bildrubriker</vt:lpstr>
      </vt:variant>
      <vt:variant>
        <vt:i4>24</vt:i4>
      </vt:variant>
    </vt:vector>
  </HeadingPairs>
  <TitlesOfParts>
    <vt:vector size="33" baseType="lpstr">
      <vt:lpstr>Arial</vt:lpstr>
      <vt:lpstr>Calibri</vt:lpstr>
      <vt:lpstr>Calibri Light</vt:lpstr>
      <vt:lpstr>Century Gothic</vt:lpstr>
      <vt:lpstr>Garamond</vt:lpstr>
      <vt:lpstr>Symbol</vt:lpstr>
      <vt:lpstr>Times New Roman</vt:lpstr>
      <vt:lpstr>Verdana</vt:lpstr>
      <vt:lpstr>Office-tema</vt:lpstr>
      <vt:lpstr>STADGEFÖRSLAG 2023 </vt:lpstr>
      <vt:lpstr>STADGEFÖRSLAG 2023 </vt:lpstr>
      <vt:lpstr>STADGEFÖRSLAG 2023 </vt:lpstr>
      <vt:lpstr>STADGEFÖRSLAG 2023 </vt:lpstr>
      <vt:lpstr>STADGEFÖRSLAG 2023 </vt:lpstr>
      <vt:lpstr>STADGEFÖRSLAG 2023 </vt:lpstr>
      <vt:lpstr>STADGEFÖRSLAG 2023 </vt:lpstr>
      <vt:lpstr>STADGEFÖRSLAG 2023 </vt:lpstr>
      <vt:lpstr>STADGEFÖRSLAG 2023 </vt:lpstr>
      <vt:lpstr>STADGEFÖRSLAG 2023 </vt:lpstr>
      <vt:lpstr>STADGEFÖRSLAG 2023 </vt:lpstr>
      <vt:lpstr>STADGEFÖRSLAG 2023 </vt:lpstr>
      <vt:lpstr>STADGEFÖRSLAG 2023 </vt:lpstr>
      <vt:lpstr>STADGEFÖRSLAG 2023 </vt:lpstr>
      <vt:lpstr>STADGEFÖRSLAG 2023 </vt:lpstr>
      <vt:lpstr>STADGEFÖRSLAG 2023 </vt:lpstr>
      <vt:lpstr>STADGEFÖRSLAG 2023 </vt:lpstr>
      <vt:lpstr>STADGEFÖRSLAG 2023 </vt:lpstr>
      <vt:lpstr>STADGEFÖRSLAG 2023 </vt:lpstr>
      <vt:lpstr>STADGEFÖRSLAG 2023 </vt:lpstr>
      <vt:lpstr>STADGEFÖRSLAG 2023 </vt:lpstr>
      <vt:lpstr>STADGEFÖRSLAG 2023 </vt:lpstr>
      <vt:lpstr>STADGEFÖRSLAG 2023 </vt:lpstr>
      <vt:lpstr>STADGEFÖRSLAG 2023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Affärsplan 2021-2025</dc:title>
  <dc:creator>Emil Larsson</dc:creator>
  <cp:lastModifiedBy>Gustaf Wikblom</cp:lastModifiedBy>
  <cp:revision>585</cp:revision>
  <cp:lastPrinted>2022-05-04T08:10:02Z</cp:lastPrinted>
  <dcterms:created xsi:type="dcterms:W3CDTF">2020-05-14T12:54:36Z</dcterms:created>
  <dcterms:modified xsi:type="dcterms:W3CDTF">2023-03-22T18:53:45Z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0x010100EEF3D0977568AE44B2AB6BCD16BB1028</vt:lpwstr>
  </property>
</Properties>
</file>